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60" r:id="rId2"/>
    <p:sldId id="268" r:id="rId3"/>
    <p:sldId id="266" r:id="rId4"/>
    <p:sldId id="320" r:id="rId5"/>
    <p:sldId id="257" r:id="rId6"/>
    <p:sldId id="259" r:id="rId7"/>
    <p:sldId id="278" r:id="rId8"/>
    <p:sldId id="261" r:id="rId9"/>
    <p:sldId id="269" r:id="rId10"/>
    <p:sldId id="270" r:id="rId11"/>
    <p:sldId id="275" r:id="rId12"/>
    <p:sldId id="276" r:id="rId13"/>
    <p:sldId id="277" r:id="rId14"/>
    <p:sldId id="264" r:id="rId15"/>
    <p:sldId id="288" r:id="rId16"/>
    <p:sldId id="294" r:id="rId17"/>
    <p:sldId id="289" r:id="rId18"/>
    <p:sldId id="290" r:id="rId19"/>
    <p:sldId id="291" r:id="rId20"/>
    <p:sldId id="318" r:id="rId21"/>
    <p:sldId id="293" r:id="rId22"/>
    <p:sldId id="295" r:id="rId23"/>
    <p:sldId id="296" r:id="rId24"/>
    <p:sldId id="297" r:id="rId25"/>
    <p:sldId id="298" r:id="rId26"/>
    <p:sldId id="299" r:id="rId27"/>
    <p:sldId id="301" r:id="rId28"/>
    <p:sldId id="302" r:id="rId29"/>
    <p:sldId id="317" r:id="rId30"/>
    <p:sldId id="303" r:id="rId31"/>
    <p:sldId id="300" r:id="rId32"/>
    <p:sldId id="305" r:id="rId33"/>
    <p:sldId id="306" r:id="rId34"/>
    <p:sldId id="307" r:id="rId35"/>
    <p:sldId id="308" r:id="rId36"/>
    <p:sldId id="309" r:id="rId37"/>
    <p:sldId id="310" r:id="rId38"/>
    <p:sldId id="311" r:id="rId39"/>
    <p:sldId id="312" r:id="rId40"/>
    <p:sldId id="315" r:id="rId41"/>
    <p:sldId id="313" r:id="rId42"/>
    <p:sldId id="316" r:id="rId43"/>
    <p:sldId id="314" r:id="rId44"/>
    <p:sldId id="263"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Segoe UI Light" panose="020B0502040204020203" pitchFamily="34" charset="0"/>
      <p:regular r:id="rId51"/>
      <p:italic r:id="rId52"/>
    </p:embeddedFont>
    <p:embeddedFont>
      <p:font typeface="Segoe UI" panose="020B0502040204020203" pitchFamily="34" charset="0"/>
      <p:regular r:id="rId53"/>
      <p:bold r:id="rId54"/>
      <p:italic r:id="rId55"/>
      <p:boldItalic r:id="rId56"/>
    </p:embeddedFont>
    <p:embeddedFont>
      <p:font typeface="Rabiohead" panose="020B0604020202020204" charset="0"/>
      <p:regular r:id="rId57"/>
    </p:embeddedFont>
    <p:embeddedFont>
      <p:font typeface="Segoe UI Semibold" panose="020B0702040204020203" pitchFamily="34" charset="0"/>
      <p:bold r:id="rId58"/>
      <p:boldItalic r:id="rId59"/>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0072C5"/>
    <a:srgbClr val="93D1FF"/>
    <a:srgbClr val="0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92" d="100"/>
          <a:sy n="92" d="100"/>
        </p:scale>
        <p:origin x="40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11/06/2015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Layout" Target="../slideLayouts/slideLayout8.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technet.microsoft.com/en-us/library/dn440173.aspx"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8.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45.emf"/><Relationship Id="rId7" Type="http://schemas.openxmlformats.org/officeDocument/2006/relationships/image" Target="../media/image22.emf"/><Relationship Id="rId2" Type="http://schemas.openxmlformats.org/officeDocument/2006/relationships/image" Target="../media/image44.emf"/><Relationship Id="rId1" Type="http://schemas.openxmlformats.org/officeDocument/2006/relationships/slideLayout" Target="../slideLayouts/slideLayout8.xml"/><Relationship Id="rId6" Type="http://schemas.openxmlformats.org/officeDocument/2006/relationships/image" Target="../media/image20.emf"/><Relationship Id="rId5" Type="http://schemas.openxmlformats.org/officeDocument/2006/relationships/image" Target="../media/image21.emf"/><Relationship Id="rId4" Type="http://schemas.openxmlformats.org/officeDocument/2006/relationships/image" Target="../media/image46.emf"/><Relationship Id="rId9"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emf"/><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emf"/><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upport.microsoft.com/kb/2858668" TargetMode="External"/><Relationship Id="rId2" Type="http://schemas.openxmlformats.org/officeDocument/2006/relationships/hyperlink" Target="http://support.microsoft.com/kb/2533623" TargetMode="External"/><Relationship Id="rId1" Type="http://schemas.openxmlformats.org/officeDocument/2006/relationships/slideLayout" Target="../slideLayouts/slideLayout8.xml"/><Relationship Id="rId4" Type="http://schemas.openxmlformats.org/officeDocument/2006/relationships/hyperlink" Target="file:///\\winsehotfix\hotfixes\Windows6.3\RTM\KB2982006\V1.000\free\NEU\x64\Windows8.1-KB2982006-x64.ms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p:cNvSpPr/>
          <p:nvPr/>
        </p:nvSpPr>
        <p:spPr bwMode="auto">
          <a:xfrm>
            <a:off x="4010919" y="1806518"/>
            <a:ext cx="2456556" cy="88605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Skype for Business – Skype Connectivity Gateway</a:t>
            </a:r>
          </a:p>
        </p:txBody>
      </p:sp>
      <p:pic>
        <p:nvPicPr>
          <p:cNvPr id="30" name="Picture 29"/>
          <p:cNvPicPr>
            <a:picLocks noChangeAspect="1"/>
          </p:cNvPicPr>
          <p:nvPr/>
        </p:nvPicPr>
        <p:blipFill>
          <a:blip r:embed="rId2"/>
          <a:stretch>
            <a:fillRect/>
          </a:stretch>
        </p:blipFill>
        <p:spPr>
          <a:xfrm>
            <a:off x="4207783" y="2471724"/>
            <a:ext cx="1764829" cy="1118184"/>
          </a:xfrm>
          <a:prstGeom prst="rect">
            <a:avLst/>
          </a:prstGeom>
        </p:spPr>
      </p:pic>
      <p:cxnSp>
        <p:nvCxnSpPr>
          <p:cNvPr id="6" name="Straight Connector 5"/>
          <p:cNvCxnSpPr/>
          <p:nvPr/>
        </p:nvCxnSpPr>
        <p:spPr bwMode="auto">
          <a:xfrm>
            <a:off x="3593014" y="737251"/>
            <a:ext cx="88360" cy="4969746"/>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sp>
        <p:nvSpPr>
          <p:cNvPr id="9" name="TextBox 151"/>
          <p:cNvSpPr txBox="1"/>
          <p:nvPr/>
        </p:nvSpPr>
        <p:spPr>
          <a:xfrm>
            <a:off x="0" y="3704350"/>
            <a:ext cx="1411776" cy="65146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400" dirty="0" smtClean="0">
                <a:latin typeface="Segoe UI" pitchFamily="34" charset="0"/>
                <a:ea typeface="Segoe UI" pitchFamily="34" charset="0"/>
                <a:cs typeface="Segoe UI" pitchFamily="34" charset="0"/>
              </a:rPr>
              <a:t>Skype for Business Pool</a:t>
            </a:r>
            <a:endParaRPr lang="en-US" sz="1400" dirty="0">
              <a:latin typeface="Segoe UI" pitchFamily="34" charset="0"/>
              <a:ea typeface="Segoe UI" pitchFamily="34" charset="0"/>
              <a:cs typeface="Segoe UI" pitchFamily="34" charset="0"/>
            </a:endParaRPr>
          </a:p>
          <a:p>
            <a:pPr algn="ctr" defTabSz="685955" fontAlgn="auto">
              <a:lnSpc>
                <a:spcPts val="975"/>
              </a:lnSpc>
              <a:spcBef>
                <a:spcPts val="0"/>
              </a:spcBef>
              <a:spcAft>
                <a:spcPts val="0"/>
              </a:spcAft>
            </a:pPr>
            <a:endParaRPr lang="en-US" sz="1050" dirty="0">
              <a:latin typeface="Segoe UI" pitchFamily="34" charset="0"/>
              <a:ea typeface="Segoe UI" pitchFamily="34" charset="0"/>
              <a:cs typeface="Segoe UI" pitchFamily="34" charset="0"/>
            </a:endParaRPr>
          </a:p>
        </p:txBody>
      </p:sp>
      <p:cxnSp>
        <p:nvCxnSpPr>
          <p:cNvPr id="11" name="Straight Connector 10"/>
          <p:cNvCxnSpPr/>
          <p:nvPr/>
        </p:nvCxnSpPr>
        <p:spPr>
          <a:xfrm flipV="1">
            <a:off x="1517579" y="2671767"/>
            <a:ext cx="0" cy="1128630"/>
          </a:xfrm>
          <a:prstGeom prst="line">
            <a:avLst/>
          </a:prstGeom>
          <a:noFill/>
          <a:ln w="38100" cap="flat" cmpd="sng" algn="ctr">
            <a:solidFill>
              <a:srgbClr val="282828"/>
            </a:solidFill>
            <a:prstDash val="solid"/>
          </a:ln>
          <a:effectLst/>
        </p:spPr>
      </p:cxnSp>
      <p:sp>
        <p:nvSpPr>
          <p:cNvPr id="12" name="TextBox 154"/>
          <p:cNvSpPr txBox="1"/>
          <p:nvPr/>
        </p:nvSpPr>
        <p:spPr>
          <a:xfrm>
            <a:off x="672809" y="1888407"/>
            <a:ext cx="1525879" cy="461665"/>
          </a:xfrm>
          <a:prstGeom prst="rect">
            <a:avLst/>
          </a:prstGeom>
          <a:solidFill>
            <a:srgbClr val="0072C6">
              <a:lumMod val="20000"/>
              <a:lumOff val="80000"/>
            </a:srgbClr>
          </a:solidFill>
          <a:ln>
            <a:noFill/>
          </a:ln>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Lync </a:t>
            </a:r>
          </a:p>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Federation Edge</a:t>
            </a:r>
          </a:p>
        </p:txBody>
      </p:sp>
      <p:cxnSp>
        <p:nvCxnSpPr>
          <p:cNvPr id="14" name="Straight Connector 13"/>
          <p:cNvCxnSpPr/>
          <p:nvPr/>
        </p:nvCxnSpPr>
        <p:spPr>
          <a:xfrm flipV="1">
            <a:off x="1756877" y="2109500"/>
            <a:ext cx="2286134" cy="553487"/>
          </a:xfrm>
          <a:prstGeom prst="line">
            <a:avLst/>
          </a:prstGeom>
          <a:noFill/>
          <a:ln w="38100" cap="flat" cmpd="sng" algn="ctr">
            <a:solidFill>
              <a:srgbClr val="282828"/>
            </a:solidFill>
            <a:prstDash val="solid"/>
          </a:ln>
          <a:effectLst/>
        </p:spPr>
      </p:cxnSp>
      <p:sp>
        <p:nvSpPr>
          <p:cNvPr id="23" name="TextBox 169"/>
          <p:cNvSpPr txBox="1"/>
          <p:nvPr/>
        </p:nvSpPr>
        <p:spPr>
          <a:xfrm>
            <a:off x="4559929" y="3736722"/>
            <a:ext cx="2279229" cy="27699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Skype for Business Online</a:t>
            </a:r>
          </a:p>
        </p:txBody>
      </p:sp>
      <p:sp>
        <p:nvSpPr>
          <p:cNvPr id="25" name="TextBox 174"/>
          <p:cNvSpPr txBox="1"/>
          <p:nvPr/>
        </p:nvSpPr>
        <p:spPr>
          <a:xfrm>
            <a:off x="704691" y="2643189"/>
            <a:ext cx="731058" cy="223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lnSpc>
                <a:spcPts val="975"/>
              </a:lnSpc>
              <a:spcBef>
                <a:spcPts val="0"/>
              </a:spcBef>
              <a:spcAft>
                <a:spcPts val="0"/>
              </a:spcAft>
            </a:pPr>
            <a:r>
              <a:rPr lang="en-US" sz="1200" dirty="0">
                <a:latin typeface="Segoe UI" pitchFamily="34" charset="0"/>
                <a:ea typeface="Segoe UI" pitchFamily="34" charset="0"/>
                <a:cs typeface="Segoe UI" pitchFamily="34" charset="0"/>
              </a:rPr>
              <a:t>Edge</a:t>
            </a:r>
          </a:p>
        </p:txBody>
      </p:sp>
      <p:pic>
        <p:nvPicPr>
          <p:cNvPr id="29" name="Picture 28"/>
          <p:cNvPicPr>
            <a:picLocks noChangeAspect="1"/>
          </p:cNvPicPr>
          <p:nvPr/>
        </p:nvPicPr>
        <p:blipFill>
          <a:blip r:embed="rId3"/>
          <a:stretch>
            <a:fillRect/>
          </a:stretch>
        </p:blipFill>
        <p:spPr>
          <a:xfrm>
            <a:off x="1375102" y="2381106"/>
            <a:ext cx="507533" cy="563760"/>
          </a:xfrm>
          <a:prstGeom prst="rect">
            <a:avLst/>
          </a:prstGeom>
        </p:spPr>
      </p:pic>
      <p:pic>
        <p:nvPicPr>
          <p:cNvPr id="31" name="Picture 30"/>
          <p:cNvPicPr>
            <a:picLocks noChangeAspect="1"/>
          </p:cNvPicPr>
          <p:nvPr/>
        </p:nvPicPr>
        <p:blipFill>
          <a:blip r:embed="rId4"/>
          <a:stretch>
            <a:fillRect/>
          </a:stretch>
        </p:blipFill>
        <p:spPr>
          <a:xfrm>
            <a:off x="4869813" y="3561322"/>
            <a:ext cx="903825" cy="215760"/>
          </a:xfrm>
          <a:prstGeom prst="rect">
            <a:avLst/>
          </a:prstGeom>
        </p:spPr>
      </p:pic>
      <p:pic>
        <p:nvPicPr>
          <p:cNvPr id="32" name="Picture 31"/>
          <p:cNvPicPr>
            <a:picLocks noChangeAspect="1"/>
          </p:cNvPicPr>
          <p:nvPr/>
        </p:nvPicPr>
        <p:blipFill>
          <a:blip r:embed="rId5"/>
          <a:stretch>
            <a:fillRect/>
          </a:stretch>
        </p:blipFill>
        <p:spPr>
          <a:xfrm>
            <a:off x="1272315" y="5147470"/>
            <a:ext cx="570105" cy="473280"/>
          </a:xfrm>
          <a:prstGeom prst="rect">
            <a:avLst/>
          </a:prstGeom>
        </p:spPr>
      </p:pic>
      <p:cxnSp>
        <p:nvCxnSpPr>
          <p:cNvPr id="33" name="Straight Connector 32"/>
          <p:cNvCxnSpPr>
            <a:stCxn id="32" idx="0"/>
          </p:cNvCxnSpPr>
          <p:nvPr/>
        </p:nvCxnSpPr>
        <p:spPr>
          <a:xfrm flipH="1" flipV="1">
            <a:off x="1557367" y="4245623"/>
            <a:ext cx="1" cy="901847"/>
          </a:xfrm>
          <a:prstGeom prst="line">
            <a:avLst/>
          </a:prstGeom>
          <a:noFill/>
          <a:ln w="28575" cap="flat" cmpd="sng" algn="ctr">
            <a:solidFill>
              <a:srgbClr val="505050"/>
            </a:solidFill>
            <a:prstDash val="sysDash"/>
          </a:ln>
          <a:effectLst/>
        </p:spPr>
      </p:cxnSp>
      <p:pic>
        <p:nvPicPr>
          <p:cNvPr id="34" name="Picture 33"/>
          <p:cNvPicPr>
            <a:picLocks noChangeAspect="1"/>
          </p:cNvPicPr>
          <p:nvPr/>
        </p:nvPicPr>
        <p:blipFill>
          <a:blip r:embed="rId6"/>
          <a:stretch>
            <a:fillRect/>
          </a:stretch>
        </p:blipFill>
        <p:spPr>
          <a:xfrm>
            <a:off x="1333286" y="3702960"/>
            <a:ext cx="590963" cy="654240"/>
          </a:xfrm>
          <a:prstGeom prst="rect">
            <a:avLst/>
          </a:prstGeom>
        </p:spPr>
      </p:pic>
      <p:cxnSp>
        <p:nvCxnSpPr>
          <p:cNvPr id="36" name="Straight Connector 35"/>
          <p:cNvCxnSpPr/>
          <p:nvPr/>
        </p:nvCxnSpPr>
        <p:spPr bwMode="auto">
          <a:xfrm flipV="1">
            <a:off x="511872" y="925829"/>
            <a:ext cx="8264748" cy="122435"/>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sp>
        <p:nvSpPr>
          <p:cNvPr id="37" name="TextBox 149"/>
          <p:cNvSpPr txBox="1"/>
          <p:nvPr/>
        </p:nvSpPr>
        <p:spPr>
          <a:xfrm>
            <a:off x="1080420" y="5609891"/>
            <a:ext cx="976549" cy="43088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On-Premises</a:t>
            </a:r>
            <a:endParaRPr lang="en-US" sz="1100" b="0" dirty="0">
              <a:latin typeface="Segoe UI" pitchFamily="34" charset="0"/>
              <a:ea typeface="Segoe UI" pitchFamily="34" charset="0"/>
              <a:cs typeface="Segoe UI" pitchFamily="34" charset="0"/>
            </a:endParaRPr>
          </a:p>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User</a:t>
            </a:r>
            <a:endParaRPr lang="en-US" sz="1100" b="0" dirty="0">
              <a:latin typeface="Segoe UI" pitchFamily="34" charset="0"/>
              <a:ea typeface="Segoe UI" pitchFamily="34" charset="0"/>
              <a:cs typeface="Segoe UI" pitchFamily="34" charset="0"/>
            </a:endParaRPr>
          </a:p>
        </p:txBody>
      </p:sp>
      <p:pic>
        <p:nvPicPr>
          <p:cNvPr id="38" name="Picture 37"/>
          <p:cNvPicPr>
            <a:picLocks noChangeAspect="1"/>
          </p:cNvPicPr>
          <p:nvPr/>
        </p:nvPicPr>
        <p:blipFill>
          <a:blip r:embed="rId5"/>
          <a:stretch>
            <a:fillRect/>
          </a:stretch>
        </p:blipFill>
        <p:spPr>
          <a:xfrm>
            <a:off x="2863415" y="5275502"/>
            <a:ext cx="570105" cy="473280"/>
          </a:xfrm>
          <a:prstGeom prst="rect">
            <a:avLst/>
          </a:prstGeom>
        </p:spPr>
      </p:pic>
      <p:cxnSp>
        <p:nvCxnSpPr>
          <p:cNvPr id="39" name="Straight Connector 38"/>
          <p:cNvCxnSpPr>
            <a:stCxn id="38" idx="0"/>
          </p:cNvCxnSpPr>
          <p:nvPr/>
        </p:nvCxnSpPr>
        <p:spPr>
          <a:xfrm flipV="1">
            <a:off x="3148468" y="3499290"/>
            <a:ext cx="1711308" cy="1776212"/>
          </a:xfrm>
          <a:prstGeom prst="line">
            <a:avLst/>
          </a:prstGeom>
          <a:noFill/>
          <a:ln w="28575" cap="flat" cmpd="sng" algn="ctr">
            <a:solidFill>
              <a:srgbClr val="505050"/>
            </a:solidFill>
            <a:prstDash val="sysDash"/>
          </a:ln>
          <a:effectLst/>
        </p:spPr>
      </p:cxnSp>
      <p:sp>
        <p:nvSpPr>
          <p:cNvPr id="40" name="TextBox 149"/>
          <p:cNvSpPr txBox="1"/>
          <p:nvPr/>
        </p:nvSpPr>
        <p:spPr>
          <a:xfrm>
            <a:off x="2753526" y="5810041"/>
            <a:ext cx="679994" cy="43088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On-Line</a:t>
            </a:r>
            <a:endParaRPr lang="en-US" sz="1100" b="0" dirty="0">
              <a:latin typeface="Segoe UI" pitchFamily="34" charset="0"/>
              <a:ea typeface="Segoe UI" pitchFamily="34" charset="0"/>
              <a:cs typeface="Segoe UI" pitchFamily="34" charset="0"/>
            </a:endParaRPr>
          </a:p>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User</a:t>
            </a:r>
            <a:endParaRPr lang="en-US" sz="1100" b="0" dirty="0">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7"/>
          <a:stretch>
            <a:fillRect/>
          </a:stretch>
        </p:blipFill>
        <p:spPr>
          <a:xfrm>
            <a:off x="7069869" y="438591"/>
            <a:ext cx="875921" cy="433062"/>
          </a:xfrm>
          <a:prstGeom prst="rect">
            <a:avLst/>
          </a:prstGeom>
        </p:spPr>
      </p:pic>
      <p:pic>
        <p:nvPicPr>
          <p:cNvPr id="42" name="Picture 41"/>
          <p:cNvPicPr>
            <a:picLocks noChangeAspect="1"/>
          </p:cNvPicPr>
          <p:nvPr/>
        </p:nvPicPr>
        <p:blipFill>
          <a:blip r:embed="rId8"/>
          <a:stretch>
            <a:fillRect/>
          </a:stretch>
        </p:blipFill>
        <p:spPr>
          <a:xfrm>
            <a:off x="728843" y="610894"/>
            <a:ext cx="2015446" cy="418981"/>
          </a:xfrm>
          <a:prstGeom prst="rect">
            <a:avLst/>
          </a:prstGeom>
        </p:spPr>
      </p:pic>
      <p:cxnSp>
        <p:nvCxnSpPr>
          <p:cNvPr id="47" name="Straight Connector 46"/>
          <p:cNvCxnSpPr/>
          <p:nvPr/>
        </p:nvCxnSpPr>
        <p:spPr bwMode="auto">
          <a:xfrm>
            <a:off x="6593678" y="653756"/>
            <a:ext cx="88360" cy="4969746"/>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pic>
        <p:nvPicPr>
          <p:cNvPr id="48" name="Picture 47"/>
          <p:cNvPicPr>
            <a:picLocks noChangeAspect="1"/>
          </p:cNvPicPr>
          <p:nvPr/>
        </p:nvPicPr>
        <p:blipFill>
          <a:blip r:embed="rId8"/>
          <a:stretch>
            <a:fillRect/>
          </a:stretch>
        </p:blipFill>
        <p:spPr>
          <a:xfrm>
            <a:off x="1036990" y="5983264"/>
            <a:ext cx="961177" cy="199814"/>
          </a:xfrm>
          <a:prstGeom prst="rect">
            <a:avLst/>
          </a:prstGeom>
        </p:spPr>
      </p:pic>
      <p:pic>
        <p:nvPicPr>
          <p:cNvPr id="49" name="Picture 48"/>
          <p:cNvPicPr>
            <a:picLocks noChangeAspect="1"/>
          </p:cNvPicPr>
          <p:nvPr/>
        </p:nvPicPr>
        <p:blipFill>
          <a:blip r:embed="rId8"/>
          <a:stretch>
            <a:fillRect/>
          </a:stretch>
        </p:blipFill>
        <p:spPr>
          <a:xfrm>
            <a:off x="2612934" y="6183078"/>
            <a:ext cx="961177" cy="199814"/>
          </a:xfrm>
          <a:prstGeom prst="rect">
            <a:avLst/>
          </a:prstGeom>
        </p:spPr>
      </p:pic>
      <p:sp>
        <p:nvSpPr>
          <p:cNvPr id="77" name="Cloud 76"/>
          <p:cNvSpPr/>
          <p:nvPr/>
        </p:nvSpPr>
        <p:spPr bwMode="auto">
          <a:xfrm>
            <a:off x="6808241" y="1784258"/>
            <a:ext cx="4174950" cy="3712533"/>
          </a:xfrm>
          <a:prstGeom prst="cloud">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78" name="Rounded Rectangle 77"/>
          <p:cNvSpPr/>
          <p:nvPr/>
        </p:nvSpPr>
        <p:spPr bwMode="auto">
          <a:xfrm>
            <a:off x="7161893" y="3109039"/>
            <a:ext cx="945975" cy="904567"/>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Skype Chat Federation Gateway</a:t>
            </a:r>
            <a:endParaRPr lang="en-US" sz="1100" dirty="0">
              <a:gradFill>
                <a:gsLst>
                  <a:gs pos="0">
                    <a:srgbClr val="FFFFFF"/>
                  </a:gs>
                  <a:gs pos="100000">
                    <a:srgbClr val="FFFFFF"/>
                  </a:gs>
                </a:gsLst>
                <a:lin ang="5400000" scaled="0"/>
              </a:gradFill>
            </a:endParaRPr>
          </a:p>
        </p:txBody>
      </p:sp>
      <p:sp>
        <p:nvSpPr>
          <p:cNvPr id="79" name="Rounded Rectangle 78"/>
          <p:cNvSpPr/>
          <p:nvPr/>
        </p:nvSpPr>
        <p:spPr bwMode="auto">
          <a:xfrm>
            <a:off x="8456854" y="3169958"/>
            <a:ext cx="1087698" cy="782730"/>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smtClean="0">
                <a:gradFill>
                  <a:gsLst>
                    <a:gs pos="0">
                      <a:srgbClr val="FFFFFF"/>
                    </a:gs>
                    <a:gs pos="100000">
                      <a:srgbClr val="FFFFFF"/>
                    </a:gs>
                  </a:gsLst>
                  <a:lin ang="5400000" scaled="0"/>
                </a:gradFill>
              </a:rPr>
              <a:t>Skype Chat Service</a:t>
            </a:r>
            <a:endParaRPr lang="en-US" sz="1200" dirty="0">
              <a:gradFill>
                <a:gsLst>
                  <a:gs pos="0">
                    <a:srgbClr val="FFFFFF"/>
                  </a:gs>
                  <a:gs pos="100000">
                    <a:srgbClr val="FFFFFF"/>
                  </a:gs>
                </a:gsLst>
                <a:lin ang="5400000" scaled="0"/>
              </a:gradFill>
            </a:endParaRPr>
          </a:p>
        </p:txBody>
      </p:sp>
      <p:sp>
        <p:nvSpPr>
          <p:cNvPr id="80" name="Rounded Rectangle 79"/>
          <p:cNvSpPr/>
          <p:nvPr/>
        </p:nvSpPr>
        <p:spPr bwMode="auto">
          <a:xfrm>
            <a:off x="9285395" y="2254582"/>
            <a:ext cx="697971" cy="81114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Skype Contact Store</a:t>
            </a:r>
            <a:endParaRPr lang="en-US" sz="1100" dirty="0">
              <a:gradFill>
                <a:gsLst>
                  <a:gs pos="0">
                    <a:srgbClr val="FFFFFF"/>
                  </a:gs>
                  <a:gs pos="100000">
                    <a:srgbClr val="FFFFFF"/>
                  </a:gs>
                </a:gsLst>
                <a:lin ang="5400000" scaled="0"/>
              </a:gradFill>
            </a:endParaRPr>
          </a:p>
        </p:txBody>
      </p:sp>
      <p:sp>
        <p:nvSpPr>
          <p:cNvPr id="81" name="Rounded Rectangle 80"/>
          <p:cNvSpPr/>
          <p:nvPr/>
        </p:nvSpPr>
        <p:spPr bwMode="auto">
          <a:xfrm>
            <a:off x="10094014" y="3197064"/>
            <a:ext cx="580611" cy="668576"/>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rPr>
              <a:t>Skype Client</a:t>
            </a:r>
          </a:p>
        </p:txBody>
      </p:sp>
      <p:cxnSp>
        <p:nvCxnSpPr>
          <p:cNvPr id="82" name="Straight Arrow Connector 81"/>
          <p:cNvCxnSpPr>
            <a:stCxn id="78" idx="3"/>
            <a:endCxn id="79" idx="1"/>
          </p:cNvCxnSpPr>
          <p:nvPr/>
        </p:nvCxnSpPr>
        <p:spPr>
          <a:xfrm>
            <a:off x="8107868" y="3561323"/>
            <a:ext cx="34898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9" idx="3"/>
            <a:endCxn id="81" idx="1"/>
          </p:cNvCxnSpPr>
          <p:nvPr/>
        </p:nvCxnSpPr>
        <p:spPr>
          <a:xfrm flipV="1">
            <a:off x="9544552" y="3531352"/>
            <a:ext cx="549462" cy="29971"/>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80" idx="3"/>
            <a:endCxn id="81" idx="0"/>
          </p:cNvCxnSpPr>
          <p:nvPr/>
        </p:nvCxnSpPr>
        <p:spPr>
          <a:xfrm>
            <a:off x="9983366" y="2660155"/>
            <a:ext cx="400954" cy="5369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0" idx="1"/>
            <a:endCxn id="79" idx="0"/>
          </p:cNvCxnSpPr>
          <p:nvPr/>
        </p:nvCxnSpPr>
        <p:spPr>
          <a:xfrm flipH="1">
            <a:off x="9000703" y="2660155"/>
            <a:ext cx="284692" cy="5098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52" idx="3"/>
            <a:endCxn id="78" idx="0"/>
          </p:cNvCxnSpPr>
          <p:nvPr/>
        </p:nvCxnSpPr>
        <p:spPr>
          <a:xfrm>
            <a:off x="6467475" y="2249546"/>
            <a:ext cx="1167406" cy="859493"/>
          </a:xfrm>
          <a:prstGeom prst="line">
            <a:avLst/>
          </a:prstGeom>
          <a:noFill/>
          <a:ln w="38100" cap="flat" cmpd="sng" algn="ctr">
            <a:solidFill>
              <a:srgbClr val="282828"/>
            </a:solidFill>
            <a:prstDash val="solid"/>
          </a:ln>
          <a:effectLst/>
        </p:spPr>
      </p:cxnSp>
      <p:pic>
        <p:nvPicPr>
          <p:cNvPr id="92" name="Picture 91"/>
          <p:cNvPicPr>
            <a:picLocks noChangeAspect="1"/>
          </p:cNvPicPr>
          <p:nvPr/>
        </p:nvPicPr>
        <p:blipFill>
          <a:blip r:embed="rId5"/>
          <a:stretch>
            <a:fillRect/>
          </a:stretch>
        </p:blipFill>
        <p:spPr>
          <a:xfrm>
            <a:off x="10389572" y="5260151"/>
            <a:ext cx="570105" cy="473280"/>
          </a:xfrm>
          <a:prstGeom prst="rect">
            <a:avLst/>
          </a:prstGeom>
        </p:spPr>
      </p:pic>
      <p:pic>
        <p:nvPicPr>
          <p:cNvPr id="93" name="Picture 92"/>
          <p:cNvPicPr>
            <a:picLocks noChangeAspect="1"/>
          </p:cNvPicPr>
          <p:nvPr/>
        </p:nvPicPr>
        <p:blipFill>
          <a:blip r:embed="rId7"/>
          <a:stretch>
            <a:fillRect/>
          </a:stretch>
        </p:blipFill>
        <p:spPr>
          <a:xfrm>
            <a:off x="10442969" y="5729132"/>
            <a:ext cx="463309" cy="229063"/>
          </a:xfrm>
          <a:prstGeom prst="rect">
            <a:avLst/>
          </a:prstGeom>
        </p:spPr>
      </p:pic>
      <p:cxnSp>
        <p:nvCxnSpPr>
          <p:cNvPr id="94" name="Straight Connector 93"/>
          <p:cNvCxnSpPr>
            <a:stCxn id="92" idx="0"/>
            <a:endCxn id="81" idx="2"/>
          </p:cNvCxnSpPr>
          <p:nvPr/>
        </p:nvCxnSpPr>
        <p:spPr>
          <a:xfrm flipH="1" flipV="1">
            <a:off x="10384320" y="3865640"/>
            <a:ext cx="290305" cy="1394511"/>
          </a:xfrm>
          <a:prstGeom prst="line">
            <a:avLst/>
          </a:prstGeom>
          <a:noFill/>
          <a:ln w="28575" cap="flat" cmpd="sng" algn="ctr">
            <a:solidFill>
              <a:srgbClr val="505050"/>
            </a:solidFill>
            <a:prstDash val="sysDash"/>
          </a:ln>
          <a:effectLst/>
        </p:spPr>
      </p:cxnSp>
      <p:sp>
        <p:nvSpPr>
          <p:cNvPr id="103" name="Rounded Rectangle 102"/>
          <p:cNvSpPr/>
          <p:nvPr/>
        </p:nvSpPr>
        <p:spPr bwMode="auto">
          <a:xfrm>
            <a:off x="4807384" y="1067957"/>
            <a:ext cx="697971" cy="811146"/>
          </a:xfrm>
          <a:prstGeom prst="roundRect">
            <a:avLst/>
          </a:prstGeom>
          <a:solidFill>
            <a:schemeClr val="accent1"/>
          </a:solidFill>
          <a:ln>
            <a:solidFill>
              <a:schemeClr val="accent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Skype Graph</a:t>
            </a:r>
          </a:p>
          <a:p>
            <a:pPr algn="ctr" defTabSz="932472" fontAlgn="base">
              <a:spcBef>
                <a:spcPct val="0"/>
              </a:spcBef>
              <a:spcAft>
                <a:spcPct val="0"/>
              </a:spcAft>
            </a:pPr>
            <a:r>
              <a:rPr lang="en-US" sz="1100" dirty="0" smtClean="0">
                <a:gradFill>
                  <a:gsLst>
                    <a:gs pos="0">
                      <a:srgbClr val="FFFFFF"/>
                    </a:gs>
                    <a:gs pos="100000">
                      <a:srgbClr val="FFFFFF"/>
                    </a:gs>
                  </a:gsLst>
                  <a:lin ang="5400000" scaled="0"/>
                </a:gradFill>
              </a:rPr>
              <a:t>Service</a:t>
            </a:r>
            <a:endParaRPr lang="en-US" sz="1100" dirty="0">
              <a:gradFill>
                <a:gsLst>
                  <a:gs pos="0">
                    <a:srgbClr val="FFFFFF"/>
                  </a:gs>
                  <a:gs pos="100000">
                    <a:srgbClr val="FFFFFF"/>
                  </a:gs>
                </a:gsLst>
                <a:lin ang="5400000" scaled="0"/>
              </a:gradFill>
            </a:endParaRPr>
          </a:p>
        </p:txBody>
      </p:sp>
      <p:cxnSp>
        <p:nvCxnSpPr>
          <p:cNvPr id="104" name="Straight Connector 103"/>
          <p:cNvCxnSpPr>
            <a:endCxn id="103" idx="1"/>
          </p:cNvCxnSpPr>
          <p:nvPr/>
        </p:nvCxnSpPr>
        <p:spPr>
          <a:xfrm flipV="1">
            <a:off x="1842420" y="1473530"/>
            <a:ext cx="2964964" cy="1092581"/>
          </a:xfrm>
          <a:prstGeom prst="line">
            <a:avLst/>
          </a:prstGeom>
          <a:noFill/>
          <a:ln w="28575" cap="flat" cmpd="sng" algn="ctr">
            <a:solidFill>
              <a:srgbClr val="505050"/>
            </a:solidFill>
            <a:prstDash val="sysDash"/>
          </a:ln>
          <a:effectLst/>
        </p:spPr>
      </p:cxnSp>
      <p:cxnSp>
        <p:nvCxnSpPr>
          <p:cNvPr id="106" name="Straight Connector 105"/>
          <p:cNvCxnSpPr>
            <a:stCxn id="80" idx="1"/>
            <a:endCxn id="103" idx="3"/>
          </p:cNvCxnSpPr>
          <p:nvPr/>
        </p:nvCxnSpPr>
        <p:spPr>
          <a:xfrm flipH="1" flipV="1">
            <a:off x="5505355" y="1473530"/>
            <a:ext cx="3780040" cy="1186625"/>
          </a:xfrm>
          <a:prstGeom prst="line">
            <a:avLst/>
          </a:prstGeom>
          <a:noFill/>
          <a:ln w="28575" cap="flat" cmpd="sng" algn="ctr">
            <a:solidFill>
              <a:srgbClr val="505050"/>
            </a:solidFill>
            <a:prstDash val="sysDash"/>
          </a:ln>
          <a:effectLst/>
        </p:spPr>
      </p:cxnSp>
      <p:sp>
        <p:nvSpPr>
          <p:cNvPr id="109" name="TextBox 169"/>
          <p:cNvSpPr txBox="1"/>
          <p:nvPr/>
        </p:nvSpPr>
        <p:spPr>
          <a:xfrm>
            <a:off x="3950582" y="650916"/>
            <a:ext cx="2279229" cy="276999"/>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200" dirty="0" smtClean="0">
                <a:latin typeface="Segoe UI" pitchFamily="34" charset="0"/>
                <a:ea typeface="Segoe UI" pitchFamily="34" charset="0"/>
                <a:cs typeface="Segoe UI" pitchFamily="34" charset="0"/>
              </a:rPr>
              <a:t>Online Services</a:t>
            </a:r>
          </a:p>
        </p:txBody>
      </p:sp>
    </p:spTree>
    <p:extLst>
      <p:ext uri="{BB962C8B-B14F-4D97-AF65-F5344CB8AC3E}">
        <p14:creationId xmlns:p14="http://schemas.microsoft.com/office/powerpoint/2010/main" val="19837308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Supported Deployment matrix for </a:t>
            </a:r>
            <a:r>
              <a:rPr lang="en-US" dirty="0" smtClean="0"/>
              <a:t/>
            </a:r>
            <a:br>
              <a:rPr lang="en-US" dirty="0" smtClean="0"/>
            </a:br>
            <a:r>
              <a:rPr lang="en-US" dirty="0" smtClean="0"/>
              <a:t>Skype </a:t>
            </a:r>
            <a:r>
              <a:rPr lang="en-US" dirty="0"/>
              <a:t>Directory Search</a:t>
            </a:r>
            <a:br>
              <a:rPr lang="en-US" dirty="0"/>
            </a:b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80063723"/>
              </p:ext>
            </p:extLst>
          </p:nvPr>
        </p:nvGraphicFramePr>
        <p:xfrm>
          <a:off x="412222" y="1493204"/>
          <a:ext cx="11112651" cy="3694794"/>
        </p:xfrm>
        <a:graphic>
          <a:graphicData uri="http://schemas.openxmlformats.org/drawingml/2006/table">
            <a:tbl>
              <a:tblPr firstRow="1" bandRow="1">
                <a:tableStyleId>{69012ECD-51FC-41F1-AA8D-1B2483CD663E}</a:tableStyleId>
              </a:tblPr>
              <a:tblGrid>
                <a:gridCol w="2700170"/>
                <a:gridCol w="2077446"/>
                <a:gridCol w="1978187"/>
                <a:gridCol w="4356848"/>
              </a:tblGrid>
              <a:tr h="780831">
                <a:tc>
                  <a:txBody>
                    <a:bodyPr/>
                    <a:lstStyle/>
                    <a:p>
                      <a:endParaRPr lang="es-ES_tradnl" sz="1400" dirty="0"/>
                    </a:p>
                  </a:txBody>
                  <a:tcPr anchor="ctr"/>
                </a:tc>
                <a:tc>
                  <a:txBody>
                    <a:bodyPr/>
                    <a:lstStyle/>
                    <a:p>
                      <a:r>
                        <a:rPr lang="es-ES_tradnl" sz="1400"/>
                        <a:t>Skype for Business Server 2015 Front End</a:t>
                      </a:r>
                    </a:p>
                  </a:txBody>
                  <a:tcPr anchor="ctr"/>
                </a:tc>
                <a:tc>
                  <a:txBody>
                    <a:bodyPr/>
                    <a:lstStyle/>
                    <a:p>
                      <a:r>
                        <a:rPr lang="en-US" sz="1400" dirty="0"/>
                        <a:t>Lync Server </a:t>
                      </a:r>
                      <a:r>
                        <a:rPr lang="en-US" sz="1400" dirty="0" smtClean="0"/>
                        <a:t>2013</a:t>
                      </a:r>
                    </a:p>
                    <a:p>
                      <a:r>
                        <a:rPr lang="en-US" sz="1400" dirty="0" smtClean="0"/>
                        <a:t> </a:t>
                      </a:r>
                      <a:r>
                        <a:rPr lang="en-US" sz="1400" dirty="0"/>
                        <a:t>(or older) Front End</a:t>
                      </a:r>
                    </a:p>
                  </a:txBody>
                  <a:tcPr anchor="ctr"/>
                </a:tc>
                <a:tc>
                  <a:txBody>
                    <a:bodyPr/>
                    <a:lstStyle/>
                    <a:p>
                      <a:r>
                        <a:rPr lang="es-ES_tradnl" sz="1400"/>
                        <a:t>Comments</a:t>
                      </a:r>
                    </a:p>
                  </a:txBody>
                  <a:tcPr anchor="ctr"/>
                </a:tc>
              </a:tr>
              <a:tr h="547056">
                <a:tc>
                  <a:txBody>
                    <a:bodyPr/>
                    <a:lstStyle/>
                    <a:p>
                      <a:r>
                        <a:rPr lang="en-US" sz="1400"/>
                        <a:t>Skype for Business Server 2015 Edge</a:t>
                      </a:r>
                    </a:p>
                  </a:txBody>
                  <a:tcPr anchor="ctr"/>
                </a:tc>
                <a:tc>
                  <a:txBody>
                    <a:bodyPr/>
                    <a:lstStyle/>
                    <a:p>
                      <a:r>
                        <a:rPr lang="en-US" sz="1400" noProof="0" dirty="0" smtClean="0">
                          <a:solidFill>
                            <a:schemeClr val="accent6">
                              <a:lumMod val="75000"/>
                            </a:schemeClr>
                          </a:solidFill>
                        </a:rPr>
                        <a:t>Supported</a:t>
                      </a:r>
                      <a:endParaRPr lang="en-US" sz="1400" noProof="0" dirty="0">
                        <a:solidFill>
                          <a:schemeClr val="accent6">
                            <a:lumMod val="75000"/>
                          </a:schemeClr>
                        </a:solidFill>
                      </a:endParaRPr>
                    </a:p>
                  </a:txBody>
                  <a:tcPr anchor="ctr"/>
                </a:tc>
                <a:tc>
                  <a:txBody>
                    <a:bodyPr/>
                    <a:lstStyle/>
                    <a:p>
                      <a:r>
                        <a:rPr lang="en-US" sz="1400" noProof="0" dirty="0" smtClean="0">
                          <a:solidFill>
                            <a:srgbClr val="C00000"/>
                          </a:solidFill>
                        </a:rPr>
                        <a:t>Not Supported</a:t>
                      </a:r>
                      <a:endParaRPr lang="en-US" sz="1400" noProof="0" dirty="0">
                        <a:solidFill>
                          <a:srgbClr val="C00000"/>
                        </a:solidFill>
                      </a:endParaRPr>
                    </a:p>
                  </a:txBody>
                  <a:tcPr anchor="ctr"/>
                </a:tc>
                <a:tc>
                  <a:txBody>
                    <a:bodyPr/>
                    <a:lstStyle/>
                    <a:p>
                      <a:r>
                        <a:rPr lang="en-US" sz="1400"/>
                        <a:t>Skype for Business Server 2015 and Edge are prerequisites for Skype Directory Search</a:t>
                      </a:r>
                    </a:p>
                  </a:txBody>
                  <a:tcPr anchor="ctr"/>
                </a:tc>
              </a:tr>
              <a:tr h="1715928">
                <a:tc>
                  <a:txBody>
                    <a:bodyPr/>
                    <a:lstStyle/>
                    <a:p>
                      <a:r>
                        <a:rPr lang="en-US" sz="1400" dirty="0"/>
                        <a:t>Skype for Business Server 2015 Edge </a:t>
                      </a:r>
                      <a:r>
                        <a:rPr lang="en-US" sz="1400" dirty="0" smtClean="0"/>
                        <a:t>+</a:t>
                      </a:r>
                    </a:p>
                    <a:p>
                      <a:r>
                        <a:rPr lang="en-US" sz="1400" dirty="0" smtClean="0"/>
                        <a:t>Lync </a:t>
                      </a:r>
                      <a:r>
                        <a:rPr lang="en-US" sz="1400" dirty="0"/>
                        <a:t>Server 2013 </a:t>
                      </a:r>
                      <a:endParaRPr lang="en-US" sz="1400" dirty="0" smtClean="0"/>
                    </a:p>
                    <a:p>
                      <a:r>
                        <a:rPr lang="en-US" sz="1400" dirty="0" smtClean="0"/>
                        <a:t>Edge </a:t>
                      </a:r>
                      <a:r>
                        <a:rPr lang="en-US" sz="1400" dirty="0"/>
                        <a:t>deployed side-by-side</a:t>
                      </a:r>
                    </a:p>
                  </a:txBody>
                  <a:tcPr anchor="ctr"/>
                </a:tc>
                <a:tc>
                  <a:txBody>
                    <a:bodyPr/>
                    <a:lstStyle/>
                    <a:p>
                      <a:r>
                        <a:rPr lang="en-US" sz="1400" noProof="0" dirty="0" smtClean="0">
                          <a:solidFill>
                            <a:schemeClr val="accent6">
                              <a:lumMod val="75000"/>
                            </a:schemeClr>
                          </a:solidFill>
                        </a:rPr>
                        <a:t>Supported</a:t>
                      </a:r>
                      <a:endParaRPr lang="en-US" sz="1400" noProof="0" dirty="0">
                        <a:solidFill>
                          <a:schemeClr val="accent6">
                            <a:lumMod val="75000"/>
                          </a:schemeClr>
                        </a:solidFill>
                      </a:endParaRPr>
                    </a:p>
                  </a:txBody>
                  <a:tcPr anchor="ctr"/>
                </a:tc>
                <a:tc>
                  <a:txBody>
                    <a:bodyPr/>
                    <a:lstStyle/>
                    <a:p>
                      <a:r>
                        <a:rPr lang="en-US" sz="1400" noProof="0" dirty="0" smtClean="0">
                          <a:solidFill>
                            <a:srgbClr val="C00000"/>
                          </a:solidFill>
                        </a:rPr>
                        <a:t>Not Supported</a:t>
                      </a:r>
                      <a:endParaRPr lang="en-US" sz="1400" noProof="0" dirty="0">
                        <a:solidFill>
                          <a:srgbClr val="C00000"/>
                        </a:solidFill>
                      </a:endParaRPr>
                    </a:p>
                  </a:txBody>
                  <a:tcPr anchor="ctr"/>
                </a:tc>
                <a:tc>
                  <a:txBody>
                    <a:bodyPr/>
                    <a:lstStyle/>
                    <a:p>
                      <a:r>
                        <a:rPr lang="en-US" sz="1400" dirty="0"/>
                        <a:t>Skype Directory Search traffic flows through Skype for Business Server Edge servers. Federation traffic goes through edge configured by the administrator. For example, the administrator could choose to continue to send federation traffic through Lync Server 2013 Edge servers which would not support Skype Directory Search.</a:t>
                      </a:r>
                    </a:p>
                  </a:txBody>
                  <a:tcPr anchor="ctr"/>
                </a:tc>
              </a:tr>
              <a:tr h="650979">
                <a:tc>
                  <a:txBody>
                    <a:bodyPr/>
                    <a:lstStyle/>
                    <a:p>
                      <a:r>
                        <a:rPr lang="en-US" sz="1400"/>
                        <a:t>Lync Server 2013 (or older) Edge</a:t>
                      </a:r>
                    </a:p>
                  </a:txBody>
                  <a:tcPr anchor="ctr"/>
                </a:tc>
                <a:tc>
                  <a:txBody>
                    <a:bodyPr/>
                    <a:lstStyle/>
                    <a:p>
                      <a:r>
                        <a:rPr lang="en-US" sz="1400" noProof="0" dirty="0" smtClean="0">
                          <a:solidFill>
                            <a:srgbClr val="C00000"/>
                          </a:solidFill>
                        </a:rPr>
                        <a:t>Not Supported</a:t>
                      </a:r>
                      <a:endParaRPr lang="en-US" sz="1400" noProof="0" dirty="0">
                        <a:solidFill>
                          <a:srgbClr val="C00000"/>
                        </a:solidFill>
                      </a:endParaRPr>
                    </a:p>
                  </a:txBody>
                  <a:tcPr anchor="ctr"/>
                </a:tc>
                <a:tc>
                  <a:txBody>
                    <a:bodyPr/>
                    <a:lstStyle/>
                    <a:p>
                      <a:r>
                        <a:rPr lang="en-US" sz="1400" noProof="0" dirty="0" smtClean="0">
                          <a:solidFill>
                            <a:srgbClr val="C00000"/>
                          </a:solidFill>
                        </a:rPr>
                        <a:t>Not Supported</a:t>
                      </a:r>
                      <a:endParaRPr lang="en-US" sz="1400" noProof="0" dirty="0">
                        <a:solidFill>
                          <a:srgbClr val="C00000"/>
                        </a:solidFill>
                      </a:endParaRPr>
                    </a:p>
                  </a:txBody>
                  <a:tcPr anchor="ctr"/>
                </a:tc>
                <a:tc>
                  <a:txBody>
                    <a:bodyPr/>
                    <a:lstStyle/>
                    <a:p>
                      <a:r>
                        <a:rPr lang="es-ES_tradnl" sz="1400" dirty="0"/>
                        <a:t> </a:t>
                      </a:r>
                    </a:p>
                  </a:txBody>
                  <a:tcPr anchor="ctr"/>
                </a:tc>
              </a:tr>
            </a:tbl>
          </a:graphicData>
        </a:graphic>
      </p:graphicFrame>
    </p:spTree>
    <p:extLst>
      <p:ext uri="{BB962C8B-B14F-4D97-AF65-F5344CB8AC3E}">
        <p14:creationId xmlns:p14="http://schemas.microsoft.com/office/powerpoint/2010/main" val="301914812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&amp; Configuration</a:t>
            </a:r>
          </a:p>
        </p:txBody>
      </p:sp>
      <p:sp>
        <p:nvSpPr>
          <p:cNvPr id="3" name="Content Placeholder 2"/>
          <p:cNvSpPr>
            <a:spLocks noGrp="1"/>
          </p:cNvSpPr>
          <p:nvPr>
            <p:ph idx="1"/>
          </p:nvPr>
        </p:nvSpPr>
        <p:spPr/>
        <p:txBody>
          <a:bodyPr>
            <a:normAutofit/>
          </a:bodyPr>
          <a:lstStyle/>
          <a:p>
            <a:pPr>
              <a:spcBef>
                <a:spcPts val="600"/>
              </a:spcBef>
              <a:spcAft>
                <a:spcPts val="1200"/>
              </a:spcAft>
            </a:pPr>
            <a:r>
              <a:rPr lang="en-US" dirty="0"/>
              <a:t>Uses Skype for </a:t>
            </a:r>
            <a:r>
              <a:rPr lang="en-US" dirty="0" smtClean="0"/>
              <a:t>Business Server </a:t>
            </a:r>
            <a:r>
              <a:rPr lang="en-US" dirty="0"/>
              <a:t>federation access architecture</a:t>
            </a:r>
          </a:p>
          <a:p>
            <a:pPr>
              <a:spcBef>
                <a:spcPts val="600"/>
              </a:spcBef>
              <a:spcAft>
                <a:spcPts val="1200"/>
              </a:spcAft>
            </a:pPr>
            <a:r>
              <a:rPr lang="en-US" dirty="0"/>
              <a:t>Microsoft PIC set up needed (http://pic.lync.com)</a:t>
            </a:r>
          </a:p>
          <a:p>
            <a:pPr>
              <a:spcBef>
                <a:spcPts val="600"/>
              </a:spcBef>
              <a:spcAft>
                <a:spcPts val="1200"/>
              </a:spcAft>
            </a:pPr>
            <a:r>
              <a:rPr lang="en-US" dirty="0">
                <a:hlinkClick r:id="rId2"/>
              </a:rPr>
              <a:t>Provisioning Guide</a:t>
            </a:r>
            <a:r>
              <a:rPr lang="en-US" dirty="0"/>
              <a:t> for Skype for Business-Skype Connectivity </a:t>
            </a:r>
            <a:endParaRPr lang="en-US" dirty="0" smtClean="0"/>
          </a:p>
          <a:p>
            <a:pPr>
              <a:spcBef>
                <a:spcPts val="600"/>
              </a:spcBef>
              <a:spcAft>
                <a:spcPts val="1200"/>
              </a:spcAft>
            </a:pPr>
            <a:r>
              <a:rPr lang="en-US" dirty="0" smtClean="0"/>
              <a:t>Skype </a:t>
            </a:r>
            <a:r>
              <a:rPr lang="en-US" dirty="0"/>
              <a:t>Search and </a:t>
            </a:r>
            <a:r>
              <a:rPr lang="en-US" dirty="0" err="1"/>
              <a:t>SkypeID</a:t>
            </a:r>
            <a:r>
              <a:rPr lang="en-US" dirty="0"/>
              <a:t> routing requires Enterprises already enabled for Skype federation </a:t>
            </a:r>
            <a:r>
              <a:rPr lang="en-US" dirty="0" smtClean="0"/>
              <a:t>to </a:t>
            </a:r>
            <a:r>
              <a:rPr lang="en-US" dirty="0"/>
              <a:t>upgrade to Skype for Business</a:t>
            </a:r>
            <a:r>
              <a:rPr lang="en-US" dirty="0" smtClean="0"/>
              <a:t>.</a:t>
            </a:r>
          </a:p>
          <a:p>
            <a:pPr>
              <a:spcBef>
                <a:spcPts val="600"/>
              </a:spcBef>
              <a:spcAft>
                <a:spcPts val="1200"/>
              </a:spcAft>
            </a:pPr>
            <a:r>
              <a:rPr lang="en-US" dirty="0" smtClean="0"/>
              <a:t>Networking flow: Client </a:t>
            </a:r>
            <a:r>
              <a:rPr lang="en-US" dirty="0"/>
              <a:t>to the Pool (TCP 443 – same as ABWQ) The Pool to the Edge (TCP 4443 – same as CMS replication) Edge to Skype Directory Search in Azure (TCP 443 - Access Edge </a:t>
            </a:r>
            <a:r>
              <a:rPr lang="en-US" dirty="0" smtClean="0"/>
              <a:t>Interface)</a:t>
            </a:r>
            <a:endParaRPr lang="en-US" dirty="0"/>
          </a:p>
        </p:txBody>
      </p:sp>
    </p:spTree>
    <p:extLst>
      <p:ext uri="{BB962C8B-B14F-4D97-AF65-F5344CB8AC3E}">
        <p14:creationId xmlns:p14="http://schemas.microsoft.com/office/powerpoint/2010/main" val="37808956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Topology Configuration</a:t>
            </a:r>
            <a:endParaRPr lang="en-US" dirty="0"/>
          </a:p>
        </p:txBody>
      </p:sp>
      <p:pic>
        <p:nvPicPr>
          <p:cNvPr id="5" name="Picture 4"/>
          <p:cNvPicPr>
            <a:picLocks noChangeAspect="1"/>
          </p:cNvPicPr>
          <p:nvPr/>
        </p:nvPicPr>
        <p:blipFill>
          <a:blip r:embed="rId2"/>
          <a:stretch>
            <a:fillRect/>
          </a:stretch>
        </p:blipFill>
        <p:spPr>
          <a:xfrm>
            <a:off x="2819564" y="1690688"/>
            <a:ext cx="5030239" cy="3925049"/>
          </a:xfrm>
          <a:prstGeom prst="rect">
            <a:avLst/>
          </a:prstGeom>
        </p:spPr>
      </p:pic>
    </p:spTree>
    <p:extLst>
      <p:ext uri="{BB962C8B-B14F-4D97-AF65-F5344CB8AC3E}">
        <p14:creationId xmlns:p14="http://schemas.microsoft.com/office/powerpoint/2010/main" val="265496068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Phone Features </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Phone Features in Skype for Business</a:t>
            </a:r>
            <a:endParaRPr lang="en-US" dirty="0"/>
          </a:p>
        </p:txBody>
      </p:sp>
      <p:sp>
        <p:nvSpPr>
          <p:cNvPr id="3" name="Content Placeholder 2"/>
          <p:cNvSpPr>
            <a:spLocks noGrp="1"/>
          </p:cNvSpPr>
          <p:nvPr>
            <p:ph idx="1"/>
          </p:nvPr>
        </p:nvSpPr>
        <p:spPr>
          <a:xfrm>
            <a:off x="274641" y="1548245"/>
            <a:ext cx="11539823" cy="4914900"/>
          </a:xfrm>
        </p:spPr>
        <p:txBody>
          <a:bodyPr>
            <a:normAutofit fontScale="85000" lnSpcReduction="20000"/>
          </a:bodyPr>
          <a:lstStyle/>
          <a:p>
            <a:r>
              <a:rPr lang="en-AU" dirty="0" smtClean="0"/>
              <a:t>Incoming and Outgoing Calls</a:t>
            </a:r>
            <a:endParaRPr lang="en-AU" dirty="0"/>
          </a:p>
          <a:p>
            <a:pPr lvl="1"/>
            <a:r>
              <a:rPr lang="en-AU" sz="2500" dirty="0" smtClean="0"/>
              <a:t>Dial Plan and Normalization Rules</a:t>
            </a:r>
          </a:p>
          <a:p>
            <a:pPr lvl="1"/>
            <a:r>
              <a:rPr lang="en-AU" sz="2500" dirty="0" smtClean="0"/>
              <a:t>Voice </a:t>
            </a:r>
            <a:r>
              <a:rPr lang="en-AU" sz="2500" dirty="0"/>
              <a:t>Routes</a:t>
            </a:r>
          </a:p>
          <a:p>
            <a:pPr lvl="1"/>
            <a:r>
              <a:rPr lang="en-AU" sz="2500" dirty="0"/>
              <a:t>Voice Policies</a:t>
            </a:r>
          </a:p>
          <a:p>
            <a:r>
              <a:rPr lang="en-AU" dirty="0" smtClean="0"/>
              <a:t>Dial In Conferencing</a:t>
            </a:r>
            <a:endParaRPr lang="en-AU" dirty="0"/>
          </a:p>
          <a:p>
            <a:pPr lvl="1"/>
            <a:r>
              <a:rPr lang="en-AU" dirty="0"/>
              <a:t>PSTN User dials the conference access number followed by the conference </a:t>
            </a:r>
            <a:r>
              <a:rPr lang="en-AU" dirty="0" smtClean="0"/>
              <a:t>Id</a:t>
            </a:r>
          </a:p>
          <a:p>
            <a:pPr lvl="1"/>
            <a:r>
              <a:rPr lang="en-AU" dirty="0" smtClean="0"/>
              <a:t>Available for Enterprise Voice and </a:t>
            </a:r>
            <a:r>
              <a:rPr lang="en-US" dirty="0" smtClean="0"/>
              <a:t>non-Enterprise Voice users</a:t>
            </a:r>
            <a:endParaRPr lang="en-AU" dirty="0"/>
          </a:p>
          <a:p>
            <a:r>
              <a:rPr lang="en-US" dirty="0"/>
              <a:t>Conference dial-out for non-EV users</a:t>
            </a:r>
          </a:p>
          <a:p>
            <a:pPr lvl="1"/>
            <a:r>
              <a:rPr lang="en-US" dirty="0"/>
              <a:t>New conference policy setting allows authenticated-but-non-enterprise-voice users to dial out using the organizer’s policy.</a:t>
            </a:r>
          </a:p>
          <a:p>
            <a:pPr lvl="1"/>
            <a:r>
              <a:rPr lang="en-US" dirty="0"/>
              <a:t>Anonymous participants have always used the organizer’s policy.</a:t>
            </a:r>
          </a:p>
          <a:p>
            <a:r>
              <a:rPr lang="en-US" dirty="0" smtClean="0"/>
              <a:t>Location-based routing</a:t>
            </a:r>
            <a:endParaRPr lang="en-AU" dirty="0"/>
          </a:p>
          <a:p>
            <a:pPr lvl="1"/>
            <a:r>
              <a:rPr lang="en-US" dirty="0"/>
              <a:t>Routes the call based on location of the </a:t>
            </a:r>
            <a:r>
              <a:rPr lang="en-US" dirty="0" smtClean="0"/>
              <a:t>caller</a:t>
            </a:r>
          </a:p>
          <a:p>
            <a:pPr lvl="1"/>
            <a:r>
              <a:rPr lang="en-US" dirty="0"/>
              <a:t>Scoped to specific locations, gateways and </a:t>
            </a:r>
            <a:r>
              <a:rPr lang="en-US" dirty="0" smtClean="0"/>
              <a:t>users</a:t>
            </a:r>
          </a:p>
          <a:p>
            <a:pPr lvl="1"/>
            <a:r>
              <a:rPr lang="en-US" dirty="0"/>
              <a:t>Uses existing Lync networks </a:t>
            </a:r>
            <a:r>
              <a:rPr lang="en-US" dirty="0" smtClean="0"/>
              <a:t>sites/subnets</a:t>
            </a:r>
          </a:p>
          <a:p>
            <a:r>
              <a:rPr lang="en-US" dirty="0" smtClean="0"/>
              <a:t>Remote Call Control not supported anymore </a:t>
            </a:r>
            <a:r>
              <a:rPr lang="en-US" dirty="0" smtClean="0">
                <a:sym typeface="Wingdings" panose="05000000000000000000" pitchFamily="2" charset="2"/>
              </a:rPr>
              <a:t> Replaced with Call Via Work</a:t>
            </a:r>
            <a:endParaRPr lang="en-US" dirty="0"/>
          </a:p>
          <a:p>
            <a:endParaRPr lang="en-AU" sz="22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594659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Call via Work</a:t>
            </a:r>
            <a:endParaRPr lang="en-US" dirty="0"/>
          </a:p>
        </p:txBody>
      </p:sp>
      <p:sp>
        <p:nvSpPr>
          <p:cNvPr id="3" name="Content Placeholder 2"/>
          <p:cNvSpPr>
            <a:spLocks noGrp="1"/>
          </p:cNvSpPr>
          <p:nvPr>
            <p:ph idx="1"/>
          </p:nvPr>
        </p:nvSpPr>
        <p:spPr>
          <a:xfrm>
            <a:off x="274641" y="1423555"/>
            <a:ext cx="11079159" cy="4753408"/>
          </a:xfrm>
        </p:spPr>
        <p:txBody>
          <a:bodyPr>
            <a:normAutofit fontScale="85000" lnSpcReduction="20000"/>
          </a:bodyPr>
          <a:lstStyle/>
          <a:p>
            <a:r>
              <a:rPr lang="en-AU" dirty="0" smtClean="0"/>
              <a:t>Enterprise </a:t>
            </a:r>
            <a:r>
              <a:rPr lang="en-AU" dirty="0"/>
              <a:t>Voice for PBX Users</a:t>
            </a:r>
          </a:p>
          <a:p>
            <a:pPr lvl="1"/>
            <a:r>
              <a:rPr lang="en-AU" sz="1800" dirty="0">
                <a:latin typeface="Segoe UI" panose="020B0502040204020203" pitchFamily="34" charset="0"/>
                <a:cs typeface="Segoe UI" panose="020B0502040204020203" pitchFamily="34" charset="0"/>
              </a:rPr>
              <a:t>Skype for Business users can make voice calls using any PSTN phone, including existing PBX endpoints</a:t>
            </a:r>
          </a:p>
          <a:p>
            <a:pPr lvl="1"/>
            <a:r>
              <a:rPr lang="en-AU" sz="1800" dirty="0">
                <a:latin typeface="Segoe UI" panose="020B0502040204020203" pitchFamily="34" charset="0"/>
                <a:cs typeface="Segoe UI" panose="020B0502040204020203" pitchFamily="34" charset="0"/>
              </a:rPr>
              <a:t>Leverages existing Direct SIP connectivity between PBX systems and Lync/Skype for Business</a:t>
            </a:r>
          </a:p>
          <a:p>
            <a:r>
              <a:rPr lang="en-AU" dirty="0"/>
              <a:t>User experience</a:t>
            </a:r>
          </a:p>
          <a:p>
            <a:pPr lvl="1"/>
            <a:r>
              <a:rPr lang="en-AU" sz="1800" dirty="0">
                <a:latin typeface="Segoe UI" panose="020B0502040204020203" pitchFamily="34" charset="0"/>
                <a:cs typeface="Segoe UI" panose="020B0502040204020203" pitchFamily="34" charset="0"/>
              </a:rPr>
              <a:t>Skype for Business dials out to PSTN or desk phone number to connect user, then connects with </a:t>
            </a:r>
            <a:br>
              <a:rPr lang="en-AU" sz="1800" dirty="0">
                <a:latin typeface="Segoe UI" panose="020B0502040204020203" pitchFamily="34" charset="0"/>
                <a:cs typeface="Segoe UI" panose="020B0502040204020203" pitchFamily="34" charset="0"/>
              </a:rPr>
            </a:br>
            <a:r>
              <a:rPr lang="en-AU" sz="1800" dirty="0">
                <a:latin typeface="Segoe UI" panose="020B0502040204020203" pitchFamily="34" charset="0"/>
                <a:cs typeface="Segoe UI" panose="020B0502040204020203" pitchFamily="34" charset="0"/>
              </a:rPr>
              <a:t>far-end destination</a:t>
            </a:r>
          </a:p>
          <a:p>
            <a:r>
              <a:rPr lang="en-AU" dirty="0"/>
              <a:t>Features</a:t>
            </a:r>
          </a:p>
          <a:p>
            <a:pPr lvl="1"/>
            <a:r>
              <a:rPr lang="en-AU" sz="1800" dirty="0">
                <a:latin typeface="Segoe UI" panose="020B0502040204020203" pitchFamily="34" charset="0"/>
                <a:cs typeface="Segoe UI" panose="020B0502040204020203" pitchFamily="34" charset="0"/>
              </a:rPr>
              <a:t>Presence update and call control from Skype for Business client</a:t>
            </a:r>
          </a:p>
          <a:p>
            <a:pPr lvl="1"/>
            <a:r>
              <a:rPr lang="en-AU" sz="1800" dirty="0">
                <a:latin typeface="Segoe UI" panose="020B0502040204020203" pitchFamily="34" charset="0"/>
                <a:cs typeface="Segoe UI" panose="020B0502040204020203" pitchFamily="34" charset="0"/>
              </a:rPr>
              <a:t>Mid-call control capabilities preserved on PBX </a:t>
            </a:r>
            <a:r>
              <a:rPr lang="en-AU" sz="1800" dirty="0" smtClean="0">
                <a:latin typeface="Segoe UI" panose="020B0502040204020203" pitchFamily="34" charset="0"/>
                <a:cs typeface="Segoe UI" panose="020B0502040204020203" pitchFamily="34" charset="0"/>
              </a:rPr>
              <a:t>phone</a:t>
            </a:r>
          </a:p>
          <a:p>
            <a:r>
              <a:rPr lang="en-US" dirty="0"/>
              <a:t>Inbound</a:t>
            </a:r>
          </a:p>
          <a:p>
            <a:pPr lvl="1"/>
            <a:r>
              <a:rPr lang="en-AU" sz="1800" dirty="0" smtClean="0">
                <a:latin typeface="Segoe UI" panose="020B0502040204020203" pitchFamily="34" charset="0"/>
                <a:cs typeface="Segoe UI" panose="020B0502040204020203" pitchFamily="34" charset="0"/>
              </a:rPr>
              <a:t>Simultaneous Ringing is </a:t>
            </a:r>
            <a:r>
              <a:rPr lang="en-AU" sz="1800" dirty="0">
                <a:latin typeface="Segoe UI" panose="020B0502040204020203" pitchFamily="34" charset="0"/>
                <a:cs typeface="Segoe UI" panose="020B0502040204020203" pitchFamily="34" charset="0"/>
              </a:rPr>
              <a:t>tied with activation of </a:t>
            </a:r>
            <a:r>
              <a:rPr lang="en-AU" sz="1800" dirty="0" smtClean="0">
                <a:latin typeface="Segoe UI" panose="020B0502040204020203" pitchFamily="34" charset="0"/>
                <a:cs typeface="Segoe UI" panose="020B0502040204020203" pitchFamily="34" charset="0"/>
              </a:rPr>
              <a:t>Call </a:t>
            </a:r>
            <a:r>
              <a:rPr lang="en-AU" sz="1800" smtClean="0">
                <a:latin typeface="Segoe UI" panose="020B0502040204020203" pitchFamily="34" charset="0"/>
                <a:cs typeface="Segoe UI" panose="020B0502040204020203" pitchFamily="34" charset="0"/>
              </a:rPr>
              <a:t>via Work </a:t>
            </a:r>
            <a:r>
              <a:rPr lang="en-AU" sz="1800" dirty="0">
                <a:latin typeface="Segoe UI" panose="020B0502040204020203" pitchFamily="34" charset="0"/>
                <a:cs typeface="Segoe UI" panose="020B0502040204020203" pitchFamily="34" charset="0"/>
              </a:rPr>
              <a:t>feature</a:t>
            </a:r>
            <a:endParaRPr lang="en-US" sz="1800" dirty="0" smtClean="0">
              <a:latin typeface="Segoe UI" panose="020B0502040204020203" pitchFamily="34" charset="0"/>
              <a:cs typeface="Segoe UI" panose="020B0502040204020203" pitchFamily="34" charset="0"/>
            </a:endParaRPr>
          </a:p>
          <a:p>
            <a:pPr lvl="1"/>
            <a:r>
              <a:rPr lang="en-US" sz="1800" dirty="0" smtClean="0">
                <a:latin typeface="Segoe UI" panose="020B0502040204020203" pitchFamily="34" charset="0"/>
                <a:cs typeface="Segoe UI" panose="020B0502040204020203" pitchFamily="34" charset="0"/>
              </a:rPr>
              <a:t>Call </a:t>
            </a:r>
            <a:r>
              <a:rPr lang="en-US" sz="1800" dirty="0">
                <a:latin typeface="Segoe UI" panose="020B0502040204020203" pitchFamily="34" charset="0"/>
                <a:cs typeface="Segoe UI" panose="020B0502040204020203" pitchFamily="34" charset="0"/>
              </a:rPr>
              <a:t>via Work doesn’t have an inbound experience</a:t>
            </a:r>
          </a:p>
          <a:p>
            <a:r>
              <a:rPr lang="en-US" dirty="0"/>
              <a:t>Infrastructure</a:t>
            </a:r>
          </a:p>
          <a:p>
            <a:pPr lvl="1"/>
            <a:r>
              <a:rPr lang="en-US" sz="1800" dirty="0">
                <a:latin typeface="Segoe UI" panose="020B0502040204020203" pitchFamily="34" charset="0"/>
                <a:cs typeface="Segoe UI" panose="020B0502040204020203" pitchFamily="34" charset="0"/>
              </a:rPr>
              <a:t>Should operate with any supported PSTN egress</a:t>
            </a:r>
          </a:p>
          <a:p>
            <a:pPr lvl="1"/>
            <a:r>
              <a:rPr lang="en-US" sz="1800" dirty="0">
                <a:latin typeface="Segoe UI" panose="020B0502040204020203" pitchFamily="34" charset="0"/>
                <a:cs typeface="Segoe UI" panose="020B0502040204020203" pitchFamily="34" charset="0"/>
              </a:rPr>
              <a:t>May find complexity with numbering support</a:t>
            </a:r>
          </a:p>
          <a:p>
            <a:r>
              <a:rPr lang="en-US" dirty="0"/>
              <a:t>Cloud</a:t>
            </a:r>
          </a:p>
          <a:p>
            <a:pPr lvl="1"/>
            <a:r>
              <a:rPr lang="en-US" sz="1800" dirty="0">
                <a:latin typeface="Segoe UI" panose="020B0502040204020203" pitchFamily="34" charset="0"/>
                <a:cs typeface="Segoe UI" panose="020B0502040204020203" pitchFamily="34" charset="0"/>
              </a:rPr>
              <a:t>Not available in </a:t>
            </a:r>
            <a:r>
              <a:rPr lang="en-US" sz="1800" dirty="0" smtClean="0">
                <a:latin typeface="Segoe UI" panose="020B0502040204020203" pitchFamily="34" charset="0"/>
                <a:cs typeface="Segoe UI" panose="020B0502040204020203" pitchFamily="34" charset="0"/>
              </a:rPr>
              <a:t>Skype for Business </a:t>
            </a:r>
            <a:r>
              <a:rPr lang="en-US" sz="1800" dirty="0">
                <a:latin typeface="Segoe UI" panose="020B0502040204020203" pitchFamily="34" charset="0"/>
                <a:cs typeface="Segoe UI" panose="020B0502040204020203" pitchFamily="34" charset="0"/>
              </a:rPr>
              <a:t>Online</a:t>
            </a:r>
          </a:p>
          <a:p>
            <a:endParaRPr lang="en-AU" sz="22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5836245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Outbound call to external user (PSTN)</a:t>
            </a:r>
          </a:p>
        </p:txBody>
      </p:sp>
      <p:sp>
        <p:nvSpPr>
          <p:cNvPr id="3" name="Content Placeholder 2"/>
          <p:cNvSpPr>
            <a:spLocks noGrp="1"/>
          </p:cNvSpPr>
          <p:nvPr>
            <p:ph idx="1"/>
          </p:nvPr>
        </p:nvSpPr>
        <p:spPr/>
        <p:txBody>
          <a:bodyPr>
            <a:normAutofit/>
          </a:bodyPr>
          <a:lstStyle/>
          <a:p>
            <a:pPr marL="339725" indent="-339725">
              <a:spcBef>
                <a:spcPts val="1200"/>
              </a:spcBef>
              <a:buFont typeface="+mj-lt"/>
              <a:buAutoNum type="arabicPeriod"/>
            </a:pP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sz="2000" dirty="0">
                <a:solidFill>
                  <a:schemeClr val="tx1">
                    <a:lumMod val="75000"/>
                    <a:lumOff val="25000"/>
                  </a:schemeClr>
                </a:solidFill>
                <a:latin typeface="Segoe UI" panose="020B0502040204020203" pitchFamily="34" charset="0"/>
                <a:cs typeface="Segoe UI" panose="020B0502040204020203" pitchFamily="34" charset="0"/>
              </a:rPr>
              <a:t>initiates a call to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PSTN</a:t>
            </a:r>
          </a:p>
          <a:p>
            <a:pPr marL="339725" indent="-339725">
              <a:spcBef>
                <a:spcPts val="1200"/>
              </a:spcBef>
              <a:buFont typeface="+mj-lt"/>
              <a:buAutoNum type="arabicPeriod"/>
            </a:pP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the initial call to self/desk phone</a:t>
            </a:r>
          </a:p>
          <a:p>
            <a:pPr marL="339725" indent="-339725">
              <a:spcBef>
                <a:spcPts val="1200"/>
              </a:spcBef>
              <a:buFont typeface="+mj-lt"/>
              <a:buAutoNum type="arabicPeriod"/>
            </a:pP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sz="2000" dirty="0">
                <a:solidFill>
                  <a:schemeClr val="tx1">
                    <a:lumMod val="75000"/>
                    <a:lumOff val="25000"/>
                  </a:schemeClr>
                </a:solidFill>
                <a:latin typeface="Segoe UI" panose="020B0502040204020203" pitchFamily="34" charset="0"/>
                <a:cs typeface="Segoe UI" panose="020B0502040204020203" pitchFamily="34" charset="0"/>
              </a:rPr>
              <a:t> rings the desk phone of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user A</a:t>
            </a:r>
          </a:p>
          <a:p>
            <a:pPr marL="339725" indent="-339725">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answered,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second call to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PSTN</a:t>
            </a:r>
          </a:p>
          <a:p>
            <a:pPr marL="339725" indent="-339725">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Ring back is provided to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sz="2000" dirty="0">
                <a:solidFill>
                  <a:schemeClr val="tx1">
                    <a:lumMod val="75000"/>
                    <a:lumOff val="25000"/>
                  </a:schemeClr>
                </a:solidFill>
                <a:latin typeface="Segoe UI" panose="020B0502040204020203" pitchFamily="34" charset="0"/>
                <a:cs typeface="Segoe UI" panose="020B0502040204020203" pitchFamily="34" charset="0"/>
              </a:rPr>
              <a:t>desk phone</a:t>
            </a:r>
          </a:p>
          <a:p>
            <a:pPr marL="339725" indent="-339725">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t>
            </a:r>
            <a:r>
              <a:rPr lang="en-AU" sz="2000" dirty="0">
                <a:solidFill>
                  <a:schemeClr val="tx1">
                    <a:lumMod val="75000"/>
                    <a:lumOff val="25000"/>
                  </a:schemeClr>
                </a:solidFill>
                <a:latin typeface="Segoe UI Semibold" panose="020B0702040204020203" pitchFamily="34" charset="0"/>
                <a:cs typeface="Segoe UI Semibold" panose="020B0702040204020203" pitchFamily="34" charset="0"/>
              </a:rPr>
              <a:t>PSTN</a:t>
            </a:r>
            <a:r>
              <a:rPr lang="en-AU" sz="2000" dirty="0">
                <a:solidFill>
                  <a:schemeClr val="tx1">
                    <a:lumMod val="75000"/>
                    <a:lumOff val="25000"/>
                  </a:schemeClr>
                </a:solidFill>
                <a:latin typeface="Segoe UI" panose="020B0502040204020203" pitchFamily="34" charset="0"/>
                <a:cs typeface="Segoe UI" panose="020B0502040204020203" pitchFamily="34" charset="0"/>
              </a:rPr>
              <a:t> answers, call is connected </a:t>
            </a:r>
          </a:p>
          <a:p>
            <a:endParaRPr lang="en-US" sz="2000" dirty="0">
              <a:solidFill>
                <a:schemeClr val="tx1">
                  <a:lumMod val="75000"/>
                  <a:lumOff val="25000"/>
                </a:schemeClr>
              </a:solidFill>
            </a:endParaRPr>
          </a:p>
        </p:txBody>
      </p:sp>
      <p:pic>
        <p:nvPicPr>
          <p:cNvPr id="4" name="Picture 3"/>
          <p:cNvPicPr>
            <a:picLocks noChangeAspect="1"/>
          </p:cNvPicPr>
          <p:nvPr/>
        </p:nvPicPr>
        <p:blipFill>
          <a:blip r:embed="rId2"/>
          <a:stretch>
            <a:fillRect/>
          </a:stretch>
        </p:blipFill>
        <p:spPr>
          <a:xfrm>
            <a:off x="7240672" y="2127550"/>
            <a:ext cx="3114675" cy="32289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409854771"/>
              </p:ext>
            </p:extLst>
          </p:nvPr>
        </p:nvGraphicFramePr>
        <p:xfrm>
          <a:off x="582826" y="4635038"/>
          <a:ext cx="5449480" cy="1402080"/>
        </p:xfrm>
        <a:graphic>
          <a:graphicData uri="http://schemas.openxmlformats.org/drawingml/2006/table">
            <a:tbl>
              <a:tblPr firstRow="1" bandRow="1">
                <a:tableStyleId>{073A0DAA-6AF3-43AB-8588-CEC1D06C72B9}</a:tableStyleId>
              </a:tblPr>
              <a:tblGrid>
                <a:gridCol w="2724740">
                  <a:extLst>
                    <a:ext uri="{9D8B030D-6E8A-4147-A177-3AD203B41FA5}">
                      <a16:colId xmlns:a16="http://schemas.microsoft.com/office/drawing/2014/main" xmlns="" val="1336605599"/>
                    </a:ext>
                  </a:extLst>
                </a:gridCol>
                <a:gridCol w="2724740">
                  <a:extLst>
                    <a:ext uri="{9D8B030D-6E8A-4147-A177-3AD203B41FA5}">
                      <a16:colId xmlns:a16="http://schemas.microsoft.com/office/drawing/2014/main" xmlns="" val="136428762"/>
                    </a:ext>
                  </a:extLst>
                </a:gridCol>
              </a:tblGrid>
              <a:tr h="370840">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User experience</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Conversation</a:t>
                      </a:r>
                      <a:r>
                        <a:rPr lang="en-AU" sz="1400" b="0" baseline="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 window</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xmlns="" val="1093323204"/>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a:t>
                      </a:r>
                      <a:br>
                        <a:rPr lang="en-AU" sz="1400" dirty="0" smtClean="0">
                          <a:solidFill>
                            <a:schemeClr val="tx1">
                              <a:lumMod val="75000"/>
                              <a:lumOff val="25000"/>
                            </a:schemeClr>
                          </a:solidFill>
                          <a:latin typeface="Segoe UI" panose="020B0502040204020203" pitchFamily="34" charset="0"/>
                          <a:cs typeface="Segoe UI" panose="020B0502040204020203" pitchFamily="34" charset="0"/>
                        </a:rPr>
                      </a:br>
                      <a:r>
                        <a:rPr lang="en-AU" sz="1400" dirty="0" smtClean="0">
                          <a:solidFill>
                            <a:schemeClr val="tx1">
                              <a:lumMod val="75000"/>
                              <a:lumOff val="25000"/>
                            </a:schemeClr>
                          </a:solidFill>
                          <a:latin typeface="Segoe UI" panose="020B0502040204020203" pitchFamily="34" charset="0"/>
                          <a:cs typeface="Segoe UI" panose="020B0502040204020203" pitchFamily="34" charset="0"/>
                        </a:rPr>
                        <a:t>Skype</a:t>
                      </a:r>
                      <a:r>
                        <a:rPr lang="en-AU" sz="1400" baseline="0" dirty="0" smtClean="0">
                          <a:solidFill>
                            <a:schemeClr val="tx1">
                              <a:lumMod val="75000"/>
                              <a:lumOff val="25000"/>
                            </a:schemeClr>
                          </a:solidFill>
                          <a:latin typeface="Segoe UI" panose="020B0502040204020203" pitchFamily="34" charset="0"/>
                          <a:cs typeface="Segoe UI" panose="020B0502040204020203" pitchFamily="34" charset="0"/>
                        </a:rPr>
                        <a:t> for Business client</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extLst>
                  <a:ext uri="{0D108BD9-81ED-4DB2-BD59-A6C34878D82A}">
                    <a16:rowId xmlns:a16="http://schemas.microsoft.com/office/drawing/2014/main" xmlns="" val="644594275"/>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desk phone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Not 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142276437"/>
                  </a:ext>
                </a:extLst>
              </a:tr>
            </a:tbl>
          </a:graphicData>
        </a:graphic>
      </p:graphicFrame>
    </p:spTree>
    <p:extLst>
      <p:ext uri="{BB962C8B-B14F-4D97-AF65-F5344CB8AC3E}">
        <p14:creationId xmlns:p14="http://schemas.microsoft.com/office/powerpoint/2010/main" val="310645146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Outbound call to internal user</a:t>
            </a:r>
          </a:p>
        </p:txBody>
      </p:sp>
      <p:sp>
        <p:nvSpPr>
          <p:cNvPr id="3" name="Content Placeholder 2"/>
          <p:cNvSpPr>
            <a:spLocks noGrp="1"/>
          </p:cNvSpPr>
          <p:nvPr>
            <p:ph idx="1"/>
          </p:nvPr>
        </p:nvSpPr>
        <p:spPr>
          <a:xfrm>
            <a:off x="274641" y="1825625"/>
            <a:ext cx="6842851" cy="4351338"/>
          </a:xfrm>
        </p:spPr>
        <p:txBody>
          <a:bodyPr>
            <a:normAutofit/>
          </a:bodyPr>
          <a:lstStyle/>
          <a:p>
            <a:pPr marL="227013" indent="-227013">
              <a:spcBef>
                <a:spcPts val="1200"/>
              </a:spcBef>
              <a:buFont typeface="+mj-lt"/>
              <a:buAutoNum type="arabicPeriod"/>
            </a:pP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sz="2000" dirty="0">
                <a:solidFill>
                  <a:schemeClr val="tx1">
                    <a:lumMod val="75000"/>
                    <a:lumOff val="25000"/>
                  </a:schemeClr>
                </a:solidFill>
                <a:latin typeface="Segoe UI" panose="020B0502040204020203" pitchFamily="34" charset="0"/>
                <a:cs typeface="Segoe UI" panose="020B0502040204020203" pitchFamily="34" charset="0"/>
              </a:rPr>
              <a:t>initiates a call to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a:t>
            </a:r>
          </a:p>
          <a:p>
            <a:pPr marL="227013" indent="-227013">
              <a:spcBef>
                <a:spcPts val="1200"/>
              </a:spcBef>
              <a:buFont typeface="+mj-lt"/>
              <a:buAutoNum type="arabicPeriod"/>
            </a:pP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the initial call to self/desk phone</a:t>
            </a:r>
          </a:p>
          <a:p>
            <a:pPr marL="227013" indent="-227013">
              <a:spcBef>
                <a:spcPts val="1200"/>
              </a:spcBef>
              <a:buFont typeface="+mj-lt"/>
              <a:buAutoNum type="arabicPeriod"/>
            </a:pP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sz="2000" dirty="0">
                <a:solidFill>
                  <a:schemeClr val="tx1">
                    <a:lumMod val="75000"/>
                    <a:lumOff val="25000"/>
                  </a:schemeClr>
                </a:solidFill>
                <a:latin typeface="Segoe UI" panose="020B0502040204020203" pitchFamily="34" charset="0"/>
                <a:cs typeface="Segoe UI" panose="020B0502040204020203" pitchFamily="34" charset="0"/>
              </a:rPr>
              <a:t> rings the desk phone of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A</a:t>
            </a:r>
          </a:p>
          <a:p>
            <a:pPr marL="227013" indent="-227013">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answered,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UCWA</a:t>
            </a:r>
            <a:r>
              <a:rPr lang="en-AU" sz="2000" dirty="0">
                <a:solidFill>
                  <a:schemeClr val="tx1">
                    <a:lumMod val="75000"/>
                    <a:lumOff val="25000"/>
                  </a:schemeClr>
                </a:solidFill>
                <a:latin typeface="Segoe UI" panose="020B0502040204020203" pitchFamily="34" charset="0"/>
                <a:cs typeface="Segoe UI" panose="020B0502040204020203" pitchFamily="34" charset="0"/>
              </a:rPr>
              <a:t> places second call to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a:t>
            </a:r>
          </a:p>
          <a:p>
            <a:pPr marL="227013" indent="-227013">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Since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 </a:t>
            </a:r>
            <a:r>
              <a:rPr lang="en-AU" sz="2000" dirty="0">
                <a:solidFill>
                  <a:schemeClr val="tx1">
                    <a:lumMod val="75000"/>
                    <a:lumOff val="25000"/>
                  </a:schemeClr>
                </a:solidFill>
                <a:latin typeface="Segoe UI" panose="020B0502040204020203" pitchFamily="34" charset="0"/>
                <a:cs typeface="Segoe UI" panose="020B0502040204020203" pitchFamily="34" charset="0"/>
              </a:rPr>
              <a:t>is enabled for </a:t>
            </a:r>
            <a:r>
              <a:rPr lang="en-AU" sz="2000" dirty="0" err="1">
                <a:solidFill>
                  <a:schemeClr val="tx1">
                    <a:lumMod val="75000"/>
                    <a:lumOff val="25000"/>
                  </a:schemeClr>
                </a:solidFill>
                <a:latin typeface="Segoe UI" panose="020B0502040204020203" pitchFamily="34" charset="0"/>
                <a:cs typeface="Segoe UI" panose="020B0502040204020203" pitchFamily="34" charset="0"/>
              </a:rPr>
              <a:t>CvW</a:t>
            </a:r>
            <a:r>
              <a:rPr lang="en-AU" sz="2000" dirty="0">
                <a:solidFill>
                  <a:schemeClr val="tx1">
                    <a:lumMod val="75000"/>
                    <a:lumOff val="25000"/>
                  </a:schemeClr>
                </a:solidFill>
                <a:latin typeface="Segoe UI" panose="020B0502040204020203" pitchFamily="34" charset="0"/>
                <a:cs typeface="Segoe UI" panose="020B0502040204020203" pitchFamily="34" charset="0"/>
              </a:rPr>
              <a:t> and set </a:t>
            </a:r>
            <a:r>
              <a:rPr lang="en-AU" sz="2000" dirty="0" err="1">
                <a:solidFill>
                  <a:schemeClr val="tx1">
                    <a:lumMod val="75000"/>
                    <a:lumOff val="25000"/>
                  </a:schemeClr>
                </a:solidFill>
                <a:latin typeface="Segoe UI" panose="020B0502040204020203" pitchFamily="34" charset="0"/>
                <a:cs typeface="Segoe UI" panose="020B0502040204020203" pitchFamily="34" charset="0"/>
              </a:rPr>
              <a:t>Simulring</a:t>
            </a:r>
            <a:r>
              <a:rPr lang="en-AU" sz="2000" dirty="0">
                <a:solidFill>
                  <a:schemeClr val="tx1">
                    <a:lumMod val="75000"/>
                    <a:lumOff val="25000"/>
                  </a:schemeClr>
                </a:solidFill>
                <a:latin typeface="Segoe UI" panose="020B0502040204020203" pitchFamily="34" charset="0"/>
                <a:cs typeface="Segoe UI" panose="020B0502040204020203" pitchFamily="34" charset="0"/>
              </a:rPr>
              <a:t> to their own desk phone, </a:t>
            </a:r>
            <a:r>
              <a:rPr lang="en-AU" sz="2000" dirty="0" err="1">
                <a:solidFill>
                  <a:schemeClr val="tx1">
                    <a:lumMod val="75000"/>
                    <a:lumOff val="25000"/>
                  </a:schemeClr>
                </a:solidFill>
                <a:latin typeface="Segoe UI" panose="020B0502040204020203" pitchFamily="34" charset="0"/>
                <a:cs typeface="Segoe UI" panose="020B0502040204020203" pitchFamily="34" charset="0"/>
              </a:rPr>
              <a:t>ms-skipRnl</a:t>
            </a:r>
            <a:r>
              <a:rPr lang="en-AU" sz="2000" dirty="0">
                <a:solidFill>
                  <a:schemeClr val="tx1">
                    <a:lumMod val="75000"/>
                    <a:lumOff val="25000"/>
                  </a:schemeClr>
                </a:solidFill>
                <a:latin typeface="Segoe UI" panose="020B0502040204020203" pitchFamily="34" charset="0"/>
                <a:cs typeface="Segoe UI" panose="020B0502040204020203" pitchFamily="34" charset="0"/>
              </a:rPr>
              <a:t> header is used to force another call out to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B’s </a:t>
            </a:r>
            <a:r>
              <a:rPr lang="en-AU" sz="2000" dirty="0">
                <a:solidFill>
                  <a:schemeClr val="tx1">
                    <a:lumMod val="75000"/>
                    <a:lumOff val="25000"/>
                  </a:schemeClr>
                </a:solidFill>
                <a:latin typeface="Segoe UI" panose="020B0502040204020203" pitchFamily="34" charset="0"/>
                <a:cs typeface="Segoe UI" panose="020B0502040204020203" pitchFamily="34" charset="0"/>
              </a:rPr>
              <a:t>desk phone</a:t>
            </a:r>
          </a:p>
          <a:p>
            <a:pPr marL="227013" indent="-227013">
              <a:spcBef>
                <a:spcPts val="1200"/>
              </a:spcBef>
              <a:buFont typeface="+mj-lt"/>
              <a:buAutoNum type="arabicPeriod"/>
            </a:pPr>
            <a:r>
              <a:rPr lang="en-AU" sz="2000" dirty="0">
                <a:solidFill>
                  <a:schemeClr val="tx1">
                    <a:lumMod val="75000"/>
                    <a:lumOff val="25000"/>
                  </a:schemeClr>
                </a:solidFill>
                <a:latin typeface="Segoe UI" panose="020B0502040204020203" pitchFamily="34" charset="0"/>
                <a:cs typeface="Segoe UI" panose="020B0502040204020203" pitchFamily="34" charset="0"/>
              </a:rPr>
              <a:t>Once </a:t>
            </a:r>
            <a:r>
              <a:rPr lang="en-AU" sz="2000" b="1" dirty="0">
                <a:solidFill>
                  <a:schemeClr val="tx1">
                    <a:lumMod val="75000"/>
                    <a:lumOff val="25000"/>
                  </a:schemeClr>
                </a:solidFill>
                <a:latin typeface="Segoe UI Semibold" panose="020B0702040204020203" pitchFamily="34" charset="0"/>
                <a:cs typeface="Segoe UI Semibold" panose="020B0702040204020203" pitchFamily="34" charset="0"/>
              </a:rPr>
              <a:t>user B</a:t>
            </a:r>
            <a:r>
              <a:rPr lang="en-AU" sz="2000" dirty="0">
                <a:solidFill>
                  <a:schemeClr val="tx1">
                    <a:lumMod val="75000"/>
                    <a:lumOff val="25000"/>
                  </a:schemeClr>
                </a:solidFill>
                <a:latin typeface="Segoe UI" panose="020B0502040204020203" pitchFamily="34" charset="0"/>
                <a:cs typeface="Segoe UI" panose="020B0502040204020203" pitchFamily="34" charset="0"/>
              </a:rPr>
              <a:t> answered on Skype for Business client or desk phone, call is connected</a:t>
            </a:r>
          </a:p>
          <a:p>
            <a:endParaRPr lang="en-US" sz="2000" dirty="0">
              <a:solidFill>
                <a:schemeClr val="tx1">
                  <a:lumMod val="75000"/>
                  <a:lumOff val="2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73368386"/>
              </p:ext>
            </p:extLst>
          </p:nvPr>
        </p:nvGraphicFramePr>
        <p:xfrm>
          <a:off x="582826" y="5252875"/>
          <a:ext cx="5449480" cy="1402080"/>
        </p:xfrm>
        <a:graphic>
          <a:graphicData uri="http://schemas.openxmlformats.org/drawingml/2006/table">
            <a:tbl>
              <a:tblPr firstRow="1" bandRow="1">
                <a:tableStyleId>{073A0DAA-6AF3-43AB-8588-CEC1D06C72B9}</a:tableStyleId>
              </a:tblPr>
              <a:tblGrid>
                <a:gridCol w="2724740">
                  <a:extLst>
                    <a:ext uri="{9D8B030D-6E8A-4147-A177-3AD203B41FA5}">
                      <a16:colId xmlns:a16="http://schemas.microsoft.com/office/drawing/2014/main" xmlns="" val="1336605599"/>
                    </a:ext>
                  </a:extLst>
                </a:gridCol>
                <a:gridCol w="2724740">
                  <a:extLst>
                    <a:ext uri="{9D8B030D-6E8A-4147-A177-3AD203B41FA5}">
                      <a16:colId xmlns:a16="http://schemas.microsoft.com/office/drawing/2014/main" xmlns="" val="136428762"/>
                    </a:ext>
                  </a:extLst>
                </a:gridCol>
              </a:tblGrid>
              <a:tr h="370840">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User experience</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r>
                        <a:rPr lang="en-AU" sz="1400" b="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Conversation</a:t>
                      </a:r>
                      <a:r>
                        <a:rPr lang="en-AU" sz="1400" b="0" baseline="0" dirty="0" smtClean="0">
                          <a:gradFill>
                            <a:gsLst>
                              <a:gs pos="0">
                                <a:schemeClr val="bg1"/>
                              </a:gs>
                              <a:gs pos="62000">
                                <a:schemeClr val="bg1"/>
                              </a:gs>
                            </a:gsLst>
                            <a:lin ang="5400000" scaled="1"/>
                          </a:gradFill>
                          <a:latin typeface="Segoe UI" panose="020B0502040204020203" pitchFamily="34" charset="0"/>
                          <a:cs typeface="Segoe UI" panose="020B0502040204020203" pitchFamily="34" charset="0"/>
                        </a:rPr>
                        <a:t> window</a:t>
                      </a:r>
                      <a:endParaRPr lang="en-AU" sz="1400" b="0" dirty="0">
                        <a:gradFill>
                          <a:gsLst>
                            <a:gs pos="0">
                              <a:schemeClr val="bg1"/>
                            </a:gs>
                            <a:gs pos="62000">
                              <a:schemeClr val="bg1"/>
                            </a:gs>
                          </a:gsLst>
                          <a:lin ang="5400000" scaled="1"/>
                        </a:gra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xmlns="" val="1093323204"/>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a:t>
                      </a:r>
                      <a:br>
                        <a:rPr lang="en-AU" sz="1400" dirty="0" smtClean="0">
                          <a:solidFill>
                            <a:schemeClr val="tx1">
                              <a:lumMod val="75000"/>
                              <a:lumOff val="25000"/>
                            </a:schemeClr>
                          </a:solidFill>
                          <a:latin typeface="Segoe UI" panose="020B0502040204020203" pitchFamily="34" charset="0"/>
                          <a:cs typeface="Segoe UI" panose="020B0502040204020203" pitchFamily="34" charset="0"/>
                        </a:rPr>
                      </a:br>
                      <a:r>
                        <a:rPr lang="en-AU" sz="1400" dirty="0" smtClean="0">
                          <a:solidFill>
                            <a:schemeClr val="tx1">
                              <a:lumMod val="75000"/>
                              <a:lumOff val="25000"/>
                            </a:schemeClr>
                          </a:solidFill>
                          <a:latin typeface="Segoe UI" panose="020B0502040204020203" pitchFamily="34" charset="0"/>
                          <a:cs typeface="Segoe UI" panose="020B0502040204020203" pitchFamily="34" charset="0"/>
                        </a:rPr>
                        <a:t>Skype</a:t>
                      </a:r>
                      <a:r>
                        <a:rPr lang="en-AU" sz="1400" baseline="0" dirty="0" smtClean="0">
                          <a:solidFill>
                            <a:schemeClr val="tx1">
                              <a:lumMod val="75000"/>
                              <a:lumOff val="25000"/>
                            </a:schemeClr>
                          </a:solidFill>
                          <a:latin typeface="Segoe UI" panose="020B0502040204020203" pitchFamily="34" charset="0"/>
                          <a:cs typeface="Segoe UI" panose="020B0502040204020203" pitchFamily="34" charset="0"/>
                        </a:rPr>
                        <a:t> for Business client</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6E6"/>
                    </a:solidFill>
                  </a:tcPr>
                </a:tc>
                <a:extLst>
                  <a:ext uri="{0D108BD9-81ED-4DB2-BD59-A6C34878D82A}">
                    <a16:rowId xmlns:a16="http://schemas.microsoft.com/office/drawing/2014/main" xmlns="" val="644594275"/>
                  </a:ext>
                </a:extLst>
              </a:tr>
              <a:tr h="370840">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Call initiated from desk phone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AU" sz="1400" dirty="0" smtClean="0">
                          <a:solidFill>
                            <a:schemeClr val="tx1">
                              <a:lumMod val="75000"/>
                              <a:lumOff val="25000"/>
                            </a:schemeClr>
                          </a:solidFill>
                          <a:latin typeface="Segoe UI" panose="020B0502040204020203" pitchFamily="34" charset="0"/>
                          <a:cs typeface="Segoe UI" panose="020B0502040204020203" pitchFamily="34" charset="0"/>
                        </a:rPr>
                        <a:t>Not Available</a:t>
                      </a:r>
                      <a:endParaRPr lang="en-AU" sz="1400" dirty="0">
                        <a:solidFill>
                          <a:schemeClr val="tx1">
                            <a:lumMod val="75000"/>
                            <a:lumOff val="25000"/>
                          </a:schemeClr>
                        </a:solidFill>
                        <a:latin typeface="Segoe UI" panose="020B0502040204020203" pitchFamily="34" charset="0"/>
                        <a:cs typeface="Segoe UI" panose="020B0502040204020203" pitchFamily="34" charset="0"/>
                      </a:endParaRPr>
                    </a:p>
                  </a:txBody>
                  <a:tcPr marT="91440" marB="9144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142276437"/>
                  </a:ext>
                </a:extLst>
              </a:tr>
            </a:tbl>
          </a:graphicData>
        </a:graphic>
      </p:graphicFrame>
      <p:pic>
        <p:nvPicPr>
          <p:cNvPr id="6" name="Picture 5"/>
          <p:cNvPicPr>
            <a:picLocks noChangeAspect="1"/>
          </p:cNvPicPr>
          <p:nvPr/>
        </p:nvPicPr>
        <p:blipFill>
          <a:blip r:embed="rId2"/>
          <a:stretch>
            <a:fillRect/>
          </a:stretch>
        </p:blipFill>
        <p:spPr>
          <a:xfrm>
            <a:off x="7475451" y="1965668"/>
            <a:ext cx="3419475" cy="3171825"/>
          </a:xfrm>
          <a:prstGeom prst="rect">
            <a:avLst/>
          </a:prstGeom>
        </p:spPr>
      </p:pic>
    </p:spTree>
    <p:extLst>
      <p:ext uri="{BB962C8B-B14F-4D97-AF65-F5344CB8AC3E}">
        <p14:creationId xmlns:p14="http://schemas.microsoft.com/office/powerpoint/2010/main" val="23639630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Inbound call from internal user</a:t>
            </a:r>
          </a:p>
        </p:txBody>
      </p:sp>
      <p:sp>
        <p:nvSpPr>
          <p:cNvPr id="3" name="Content Placeholder 2"/>
          <p:cNvSpPr>
            <a:spLocks noGrp="1"/>
          </p:cNvSpPr>
          <p:nvPr>
            <p:ph idx="1"/>
          </p:nvPr>
        </p:nvSpPr>
        <p:spPr>
          <a:xfrm>
            <a:off x="274642" y="1825625"/>
            <a:ext cx="4687884" cy="4351338"/>
          </a:xfrm>
        </p:spPr>
        <p:txBody>
          <a:bodyPr>
            <a:normAutofit fontScale="77500" lnSpcReduction="20000"/>
          </a:bodyPr>
          <a:lstStyle/>
          <a:p>
            <a:pPr marL="234950" indent="-234950">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B </a:t>
            </a:r>
            <a:r>
              <a:rPr lang="en-AU" dirty="0">
                <a:solidFill>
                  <a:schemeClr val="tx1">
                    <a:lumMod val="75000"/>
                    <a:lumOff val="25000"/>
                  </a:schemeClr>
                </a:solidFill>
                <a:latin typeface="Segoe UI" panose="020B0502040204020203" pitchFamily="34" charset="0"/>
                <a:cs typeface="Segoe UI" panose="020B0502040204020203" pitchFamily="34" charset="0"/>
              </a:rPr>
              <a:t>calls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a:t>
            </a:r>
            <a:r>
              <a:rPr lang="en-AU" dirty="0">
                <a:solidFill>
                  <a:schemeClr val="tx1">
                    <a:lumMod val="75000"/>
                    <a:lumOff val="25000"/>
                  </a:schemeClr>
                </a:solidFill>
                <a:latin typeface="Segoe UI" panose="020B0502040204020203" pitchFamily="34" charset="0"/>
                <a:cs typeface="Segoe UI" panose="020B0502040204020203" pitchFamily="34" charset="0"/>
              </a:rPr>
              <a:t> from Skype for Business client or PBX phone</a:t>
            </a:r>
          </a:p>
          <a:p>
            <a:pPr marL="234950" indent="-234950">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or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a:t>
            </a:r>
            <a:r>
              <a:rPr lang="en-AU" dirty="0">
                <a:solidFill>
                  <a:schemeClr val="tx1">
                    <a:lumMod val="75000"/>
                    <a:lumOff val="25000"/>
                  </a:schemeClr>
                </a:solidFill>
                <a:latin typeface="Segoe UI" panose="020B0502040204020203" pitchFamily="34" charset="0"/>
                <a:cs typeface="Segoe UI" panose="020B0502040204020203" pitchFamily="34" charset="0"/>
              </a:rPr>
              <a:t> receives the call (depending on who originated the call—see below)</a:t>
            </a:r>
          </a:p>
          <a:p>
            <a:pPr marL="234950" indent="-234950">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If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 </a:t>
            </a:r>
            <a:r>
              <a:rPr lang="en-AU" dirty="0">
                <a:solidFill>
                  <a:schemeClr val="tx1">
                    <a:lumMod val="75000"/>
                    <a:lumOff val="25000"/>
                  </a:schemeClr>
                </a:solidFill>
                <a:latin typeface="Segoe UI" panose="020B0502040204020203" pitchFamily="34" charset="0"/>
                <a:cs typeface="Segoe UI" panose="020B0502040204020203" pitchFamily="34" charset="0"/>
              </a:rPr>
              <a:t>receives the call,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endpoint is alerted. Since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dirty="0">
                <a:solidFill>
                  <a:schemeClr val="tx1">
                    <a:lumMod val="75000"/>
                    <a:lumOff val="25000"/>
                  </a:schemeClr>
                </a:solidFill>
                <a:latin typeface="Segoe UI" panose="020B0502040204020203" pitchFamily="34" charset="0"/>
                <a:cs typeface="Segoe UI" panose="020B0502040204020203" pitchFamily="34" charset="0"/>
              </a:rPr>
              <a:t>is enabled for </a:t>
            </a:r>
            <a:r>
              <a:rPr lang="en-AU" dirty="0" err="1">
                <a:solidFill>
                  <a:schemeClr val="tx1">
                    <a:lumMod val="75000"/>
                    <a:lumOff val="25000"/>
                  </a:schemeClr>
                </a:solidFill>
                <a:latin typeface="Segoe UI" panose="020B0502040204020203" pitchFamily="34" charset="0"/>
                <a:cs typeface="Segoe UI" panose="020B0502040204020203" pitchFamily="34" charset="0"/>
              </a:rPr>
              <a:t>CvW</a:t>
            </a:r>
            <a:r>
              <a:rPr lang="en-AU" dirty="0">
                <a:solidFill>
                  <a:schemeClr val="tx1">
                    <a:lumMod val="75000"/>
                    <a:lumOff val="25000"/>
                  </a:schemeClr>
                </a:solidFill>
                <a:latin typeface="Segoe UI" panose="020B0502040204020203" pitchFamily="34" charset="0"/>
                <a:cs typeface="Segoe UI" panose="020B0502040204020203" pitchFamily="34" charset="0"/>
              </a:rPr>
              <a:t> and set to </a:t>
            </a:r>
            <a:r>
              <a:rPr lang="en-AU" dirty="0" err="1">
                <a:solidFill>
                  <a:schemeClr val="tx1">
                    <a:lumMod val="75000"/>
                    <a:lumOff val="25000"/>
                  </a:schemeClr>
                </a:solidFill>
                <a:latin typeface="Segoe UI" panose="020B0502040204020203" pitchFamily="34" charset="0"/>
                <a:cs typeface="Segoe UI" panose="020B0502040204020203" pitchFamily="34" charset="0"/>
              </a:rPr>
              <a:t>simulring</a:t>
            </a:r>
            <a:r>
              <a:rPr lang="en-AU" dirty="0">
                <a:solidFill>
                  <a:schemeClr val="tx1">
                    <a:lumMod val="75000"/>
                    <a:lumOff val="25000"/>
                  </a:schemeClr>
                </a:solidFill>
                <a:latin typeface="Segoe UI" panose="020B0502040204020203" pitchFamily="34" charset="0"/>
                <a:cs typeface="Segoe UI" panose="020B0502040204020203" pitchFamily="34" charset="0"/>
              </a:rPr>
              <a:t> their own desk phone, the </a:t>
            </a:r>
            <a:r>
              <a:rPr lang="en-AU" dirty="0" err="1">
                <a:solidFill>
                  <a:schemeClr val="tx1">
                    <a:lumMod val="75000"/>
                    <a:lumOff val="25000"/>
                  </a:schemeClr>
                </a:solidFill>
                <a:latin typeface="Segoe UI" panose="020B0502040204020203" pitchFamily="34" charset="0"/>
                <a:cs typeface="Segoe UI" panose="020B0502040204020203" pitchFamily="34" charset="0"/>
              </a:rPr>
              <a:t>ms-skipRnl</a:t>
            </a:r>
            <a:r>
              <a:rPr lang="en-AU" dirty="0">
                <a:solidFill>
                  <a:schemeClr val="tx1">
                    <a:lumMod val="75000"/>
                    <a:lumOff val="25000"/>
                  </a:schemeClr>
                </a:solidFill>
                <a:latin typeface="Segoe UI" panose="020B0502040204020203" pitchFamily="34" charset="0"/>
                <a:cs typeface="Segoe UI" panose="020B0502040204020203" pitchFamily="34" charset="0"/>
              </a:rPr>
              <a:t> header is used to force another call out to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desk phone</a:t>
            </a:r>
          </a:p>
          <a:p>
            <a:pPr marL="234950" indent="-234950">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If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receives the call,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rings the desk phone of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a:t>
            </a:r>
            <a:r>
              <a:rPr lang="en-AU" dirty="0">
                <a:solidFill>
                  <a:schemeClr val="tx1">
                    <a:lumMod val="75000"/>
                    <a:lumOff val="25000"/>
                  </a:schemeClr>
                </a:solidFill>
                <a:latin typeface="Segoe UI" panose="020B0502040204020203" pitchFamily="34" charset="0"/>
                <a:cs typeface="Segoe UI" panose="020B0502040204020203" pitchFamily="34" charset="0"/>
              </a:rPr>
              <a:t> as shown below</a:t>
            </a:r>
          </a:p>
        </p:txBody>
      </p:sp>
      <p:pic>
        <p:nvPicPr>
          <p:cNvPr id="5" name="Picture 4"/>
          <p:cNvPicPr>
            <a:picLocks noChangeAspect="1"/>
          </p:cNvPicPr>
          <p:nvPr/>
        </p:nvPicPr>
        <p:blipFill>
          <a:blip r:embed="rId2"/>
          <a:stretch>
            <a:fillRect/>
          </a:stretch>
        </p:blipFill>
        <p:spPr>
          <a:xfrm>
            <a:off x="8592065" y="4101976"/>
            <a:ext cx="2548838" cy="2616707"/>
          </a:xfrm>
          <a:prstGeom prst="rect">
            <a:avLst/>
          </a:prstGeom>
        </p:spPr>
      </p:pic>
      <p:pic>
        <p:nvPicPr>
          <p:cNvPr id="6" name="Picture 5"/>
          <p:cNvPicPr>
            <a:picLocks noChangeAspect="1"/>
          </p:cNvPicPr>
          <p:nvPr/>
        </p:nvPicPr>
        <p:blipFill>
          <a:blip r:embed="rId3"/>
          <a:stretch>
            <a:fillRect/>
          </a:stretch>
        </p:blipFill>
        <p:spPr>
          <a:xfrm>
            <a:off x="5082585" y="4101976"/>
            <a:ext cx="2677458" cy="2628629"/>
          </a:xfrm>
          <a:prstGeom prst="rect">
            <a:avLst/>
          </a:prstGeom>
        </p:spPr>
      </p:pic>
      <p:pic>
        <p:nvPicPr>
          <p:cNvPr id="7" name="Picture 6"/>
          <p:cNvPicPr>
            <a:picLocks noChangeAspect="1"/>
          </p:cNvPicPr>
          <p:nvPr/>
        </p:nvPicPr>
        <p:blipFill>
          <a:blip r:embed="rId4"/>
          <a:stretch>
            <a:fillRect/>
          </a:stretch>
        </p:blipFill>
        <p:spPr>
          <a:xfrm>
            <a:off x="6829168" y="1365598"/>
            <a:ext cx="2603157" cy="2635696"/>
          </a:xfrm>
          <a:prstGeom prst="rect">
            <a:avLst/>
          </a:prstGeom>
        </p:spPr>
      </p:pic>
    </p:spTree>
    <p:extLst>
      <p:ext uri="{BB962C8B-B14F-4D97-AF65-F5344CB8AC3E}">
        <p14:creationId xmlns:p14="http://schemas.microsoft.com/office/powerpoint/2010/main" val="34336771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Inbound call from external user (PSTN)</a:t>
            </a:r>
          </a:p>
        </p:txBody>
      </p:sp>
      <p:sp>
        <p:nvSpPr>
          <p:cNvPr id="3" name="Content Placeholder 2"/>
          <p:cNvSpPr>
            <a:spLocks noGrp="1"/>
          </p:cNvSpPr>
          <p:nvPr>
            <p:ph idx="1"/>
          </p:nvPr>
        </p:nvSpPr>
        <p:spPr>
          <a:xfrm>
            <a:off x="274642" y="1825625"/>
            <a:ext cx="4687884" cy="4351338"/>
          </a:xfrm>
        </p:spPr>
        <p:txBody>
          <a:bodyPr>
            <a:normAutofit fontScale="85000" lnSpcReduction="20000"/>
          </a:bodyPr>
          <a:lstStyle/>
          <a:p>
            <a:pPr marL="231775" indent="-231775">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PSTN</a:t>
            </a:r>
            <a:r>
              <a:rPr lang="en-AU" dirty="0">
                <a:solidFill>
                  <a:schemeClr val="tx1">
                    <a:lumMod val="75000"/>
                    <a:lumOff val="25000"/>
                  </a:schemeClr>
                </a:solidFill>
                <a:latin typeface="Segoe UI" panose="020B0502040204020203" pitchFamily="34" charset="0"/>
                <a:cs typeface="Segoe UI" panose="020B0502040204020203" pitchFamily="34" charset="0"/>
              </a:rPr>
              <a:t> user calls User A</a:t>
            </a:r>
          </a:p>
          <a:p>
            <a:pPr marL="231775" indent="-231775">
              <a:spcBef>
                <a:spcPts val="1200"/>
              </a:spcBef>
              <a:buFont typeface="+mj-lt"/>
              <a:buAutoNum type="arabicPeriod"/>
            </a:pP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PBX</a:t>
            </a:r>
            <a:r>
              <a:rPr lang="en-AU" dirty="0">
                <a:solidFill>
                  <a:schemeClr val="tx1">
                    <a:lumMod val="75000"/>
                    <a:lumOff val="25000"/>
                  </a:schemeClr>
                </a:solidFill>
                <a:latin typeface="Segoe UI" panose="020B0502040204020203" pitchFamily="34" charset="0"/>
                <a:cs typeface="Segoe UI" panose="020B0502040204020203" pitchFamily="34" charset="0"/>
              </a:rPr>
              <a:t> or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 </a:t>
            </a:r>
            <a:r>
              <a:rPr lang="en-AU" dirty="0">
                <a:solidFill>
                  <a:schemeClr val="tx1">
                    <a:lumMod val="75000"/>
                    <a:lumOff val="25000"/>
                  </a:schemeClr>
                </a:solidFill>
                <a:latin typeface="Segoe UI" panose="020B0502040204020203" pitchFamily="34" charset="0"/>
                <a:cs typeface="Segoe UI" panose="020B0502040204020203" pitchFamily="34" charset="0"/>
              </a:rPr>
              <a:t>receives the call (depending on who originated the call—see below)</a:t>
            </a:r>
          </a:p>
          <a:p>
            <a:pPr marL="231775" indent="-231775">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If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Skype for Business Server </a:t>
            </a:r>
            <a:r>
              <a:rPr lang="en-AU" dirty="0">
                <a:solidFill>
                  <a:schemeClr val="tx1">
                    <a:lumMod val="75000"/>
                    <a:lumOff val="25000"/>
                  </a:schemeClr>
                </a:solidFill>
                <a:latin typeface="Segoe UI" panose="020B0502040204020203" pitchFamily="34" charset="0"/>
                <a:cs typeface="Segoe UI" panose="020B0502040204020203" pitchFamily="34" charset="0"/>
              </a:rPr>
              <a:t>receives the call,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endpoint is alerted</a:t>
            </a:r>
          </a:p>
          <a:p>
            <a:pPr marL="231775" indent="-231775">
              <a:spcBef>
                <a:spcPts val="1200"/>
              </a:spcBef>
              <a:buFont typeface="+mj-lt"/>
              <a:buAutoNum type="arabicPeriod"/>
            </a:pPr>
            <a:r>
              <a:rPr lang="en-AU" dirty="0">
                <a:solidFill>
                  <a:schemeClr val="tx1">
                    <a:lumMod val="75000"/>
                    <a:lumOff val="25000"/>
                  </a:schemeClr>
                </a:solidFill>
                <a:latin typeface="Segoe UI" panose="020B0502040204020203" pitchFamily="34" charset="0"/>
                <a:cs typeface="Segoe UI" panose="020B0502040204020203" pitchFamily="34" charset="0"/>
              </a:rPr>
              <a:t>Since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 </a:t>
            </a:r>
            <a:r>
              <a:rPr lang="en-AU" dirty="0">
                <a:solidFill>
                  <a:schemeClr val="tx1">
                    <a:lumMod val="75000"/>
                    <a:lumOff val="25000"/>
                  </a:schemeClr>
                </a:solidFill>
                <a:latin typeface="Segoe UI" panose="020B0502040204020203" pitchFamily="34" charset="0"/>
                <a:cs typeface="Segoe UI" panose="020B0502040204020203" pitchFamily="34" charset="0"/>
              </a:rPr>
              <a:t>is enabled for </a:t>
            </a:r>
            <a:r>
              <a:rPr lang="en-AU" dirty="0" err="1">
                <a:solidFill>
                  <a:schemeClr val="tx1">
                    <a:lumMod val="75000"/>
                    <a:lumOff val="25000"/>
                  </a:schemeClr>
                </a:solidFill>
                <a:latin typeface="Segoe UI" panose="020B0502040204020203" pitchFamily="34" charset="0"/>
                <a:cs typeface="Segoe UI" panose="020B0502040204020203" pitchFamily="34" charset="0"/>
              </a:rPr>
              <a:t>CvW</a:t>
            </a:r>
            <a:r>
              <a:rPr lang="en-AU" dirty="0">
                <a:solidFill>
                  <a:schemeClr val="tx1">
                    <a:lumMod val="75000"/>
                    <a:lumOff val="25000"/>
                  </a:schemeClr>
                </a:solidFill>
                <a:latin typeface="Segoe UI" panose="020B0502040204020203" pitchFamily="34" charset="0"/>
                <a:cs typeface="Segoe UI" panose="020B0502040204020203" pitchFamily="34" charset="0"/>
              </a:rPr>
              <a:t> and set to </a:t>
            </a:r>
            <a:r>
              <a:rPr lang="en-AU" dirty="0" err="1">
                <a:solidFill>
                  <a:schemeClr val="tx1">
                    <a:lumMod val="75000"/>
                    <a:lumOff val="25000"/>
                  </a:schemeClr>
                </a:solidFill>
                <a:latin typeface="Segoe UI" panose="020B0502040204020203" pitchFamily="34" charset="0"/>
                <a:cs typeface="Segoe UI" panose="020B0502040204020203" pitchFamily="34" charset="0"/>
              </a:rPr>
              <a:t>simulring</a:t>
            </a:r>
            <a:r>
              <a:rPr lang="en-AU" dirty="0">
                <a:solidFill>
                  <a:schemeClr val="tx1">
                    <a:lumMod val="75000"/>
                    <a:lumOff val="25000"/>
                  </a:schemeClr>
                </a:solidFill>
                <a:latin typeface="Segoe UI" panose="020B0502040204020203" pitchFamily="34" charset="0"/>
                <a:cs typeface="Segoe UI" panose="020B0502040204020203" pitchFamily="34" charset="0"/>
              </a:rPr>
              <a:t> their own desk phone, the </a:t>
            </a:r>
            <a:r>
              <a:rPr lang="en-AU" dirty="0" err="1">
                <a:solidFill>
                  <a:schemeClr val="tx1">
                    <a:lumMod val="75000"/>
                    <a:lumOff val="25000"/>
                  </a:schemeClr>
                </a:solidFill>
                <a:latin typeface="Segoe UI" panose="020B0502040204020203" pitchFamily="34" charset="0"/>
                <a:cs typeface="Segoe UI" panose="020B0502040204020203" pitchFamily="34" charset="0"/>
              </a:rPr>
              <a:t>ms-skipRnl</a:t>
            </a:r>
            <a:r>
              <a:rPr lang="en-AU" dirty="0">
                <a:solidFill>
                  <a:schemeClr val="tx1">
                    <a:lumMod val="75000"/>
                    <a:lumOff val="25000"/>
                  </a:schemeClr>
                </a:solidFill>
                <a:latin typeface="Segoe UI" panose="020B0502040204020203" pitchFamily="34" charset="0"/>
                <a:cs typeface="Segoe UI" panose="020B0502040204020203" pitchFamily="34" charset="0"/>
              </a:rPr>
              <a:t> header is used to force a call out to </a:t>
            </a:r>
            <a:r>
              <a:rPr lang="en-AU" b="1" dirty="0">
                <a:solidFill>
                  <a:schemeClr val="tx1">
                    <a:lumMod val="75000"/>
                    <a:lumOff val="25000"/>
                  </a:schemeClr>
                </a:solidFill>
                <a:latin typeface="Segoe UI Semibold" panose="020B0702040204020203" pitchFamily="34" charset="0"/>
                <a:cs typeface="Segoe UI Semibold" panose="020B0702040204020203" pitchFamily="34" charset="0"/>
              </a:rPr>
              <a:t>user A’s </a:t>
            </a:r>
            <a:r>
              <a:rPr lang="en-AU" dirty="0">
                <a:solidFill>
                  <a:schemeClr val="tx1">
                    <a:lumMod val="75000"/>
                    <a:lumOff val="25000"/>
                  </a:schemeClr>
                </a:solidFill>
                <a:latin typeface="Segoe UI" panose="020B0502040204020203" pitchFamily="34" charset="0"/>
                <a:cs typeface="Segoe UI" panose="020B0502040204020203" pitchFamily="34" charset="0"/>
              </a:rPr>
              <a:t>desk phone</a:t>
            </a:r>
          </a:p>
        </p:txBody>
      </p:sp>
      <p:pic>
        <p:nvPicPr>
          <p:cNvPr id="4" name="Picture 3"/>
          <p:cNvPicPr>
            <a:picLocks noChangeAspect="1"/>
          </p:cNvPicPr>
          <p:nvPr/>
        </p:nvPicPr>
        <p:blipFill>
          <a:blip r:embed="rId2"/>
          <a:stretch>
            <a:fillRect/>
          </a:stretch>
        </p:blipFill>
        <p:spPr>
          <a:xfrm>
            <a:off x="5251739" y="1963882"/>
            <a:ext cx="5886450" cy="3429000"/>
          </a:xfrm>
          <a:prstGeom prst="rect">
            <a:avLst/>
          </a:prstGeom>
        </p:spPr>
      </p:pic>
    </p:spTree>
    <p:extLst>
      <p:ext uri="{BB962C8B-B14F-4D97-AF65-F5344CB8AC3E}">
        <p14:creationId xmlns:p14="http://schemas.microsoft.com/office/powerpoint/2010/main" val="332125629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configuration</a:t>
            </a:r>
          </a:p>
        </p:txBody>
      </p:sp>
      <p:grpSp>
        <p:nvGrpSpPr>
          <p:cNvPr id="6" name="Group 5"/>
          <p:cNvGrpSpPr/>
          <p:nvPr/>
        </p:nvGrpSpPr>
        <p:grpSpPr>
          <a:xfrm>
            <a:off x="3328857" y="2073099"/>
            <a:ext cx="4970726" cy="4185708"/>
            <a:chOff x="3328857" y="2073099"/>
            <a:chExt cx="4970726" cy="4185708"/>
          </a:xfrm>
        </p:grpSpPr>
        <p:pic>
          <p:nvPicPr>
            <p:cNvPr id="4" name="Picture 3"/>
            <p:cNvPicPr/>
            <p:nvPr/>
          </p:nvPicPr>
          <p:blipFill rotWithShape="1">
            <a:blip r:embed="rId2"/>
            <a:srcRect l="327" r="251"/>
            <a:stretch/>
          </p:blipFill>
          <p:spPr>
            <a:xfrm>
              <a:off x="3328857" y="2073099"/>
              <a:ext cx="4970726" cy="4185708"/>
            </a:xfrm>
            <a:prstGeom prst="rect">
              <a:avLst/>
            </a:prstGeom>
          </p:spPr>
        </p:pic>
        <p:sp>
          <p:nvSpPr>
            <p:cNvPr id="5" name="Rectangle 4"/>
            <p:cNvSpPr/>
            <p:nvPr/>
          </p:nvSpPr>
          <p:spPr>
            <a:xfrm>
              <a:off x="4516000" y="3632477"/>
              <a:ext cx="3677559" cy="607861"/>
            </a:xfrm>
            <a:prstGeom prst="rect">
              <a:avLst/>
            </a:prstGeom>
            <a:solidFill>
              <a:schemeClr val="tx1">
                <a:lumMod val="20000"/>
                <a:lumOff val="80000"/>
                <a:alpha val="17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0421916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Videoconference</a:t>
            </a:r>
            <a:r>
              <a:rPr lang="es-ES" dirty="0" smtClean="0"/>
              <a:t> </a:t>
            </a:r>
            <a:r>
              <a:rPr lang="en-US" dirty="0" smtClean="0"/>
              <a:t>Features</a:t>
            </a:r>
            <a:endParaRPr lang="en-US" dirty="0"/>
          </a:p>
        </p:txBody>
      </p:sp>
    </p:spTree>
    <p:extLst>
      <p:ext uri="{BB962C8B-B14F-4D97-AF65-F5344CB8AC3E}">
        <p14:creationId xmlns:p14="http://schemas.microsoft.com/office/powerpoint/2010/main" val="165116600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Devices Strategy</a:t>
            </a:r>
            <a:endParaRPr lang="en-US" dirty="0"/>
          </a:p>
        </p:txBody>
      </p:sp>
      <p:sp>
        <p:nvSpPr>
          <p:cNvPr id="3" name="Content Placeholder 2"/>
          <p:cNvSpPr>
            <a:spLocks noGrp="1"/>
          </p:cNvSpPr>
          <p:nvPr>
            <p:ph idx="1"/>
          </p:nvPr>
        </p:nvSpPr>
        <p:spPr>
          <a:xfrm>
            <a:off x="457520" y="1690688"/>
            <a:ext cx="11079159" cy="1435608"/>
          </a:xfrm>
        </p:spPr>
        <p:txBody>
          <a:bodyPr>
            <a:normAutofit fontScale="85000" lnSpcReduction="20000"/>
          </a:bodyPr>
          <a:lstStyle/>
          <a:p>
            <a:pPr>
              <a:spcBef>
                <a:spcPts val="784"/>
              </a:spcBef>
            </a:pPr>
            <a:r>
              <a:rPr lang="en-US" dirty="0"/>
              <a:t>Enable a consistent, rich Skype collaboration experience across meeting devices</a:t>
            </a:r>
          </a:p>
          <a:p>
            <a:pPr>
              <a:spcBef>
                <a:spcPts val="784"/>
              </a:spcBef>
            </a:pPr>
            <a:r>
              <a:rPr lang="en-US" dirty="0"/>
              <a:t>Power the partner ecosystem to serve the full spectrum of 50 million meeting rooms</a:t>
            </a:r>
          </a:p>
          <a:p>
            <a:pPr>
              <a:spcBef>
                <a:spcPts val="784"/>
              </a:spcBef>
            </a:pPr>
            <a:r>
              <a:rPr lang="en-US" dirty="0"/>
              <a:t>Offer Surface Hub to illustrate the art of the possible and to accelerate adoption</a:t>
            </a:r>
          </a:p>
        </p:txBody>
      </p:sp>
      <p:pic>
        <p:nvPicPr>
          <p:cNvPr id="4" name="Picture 3"/>
          <p:cNvPicPr>
            <a:picLocks noChangeAspect="1"/>
          </p:cNvPicPr>
          <p:nvPr/>
        </p:nvPicPr>
        <p:blipFill>
          <a:blip r:embed="rId2"/>
          <a:stretch>
            <a:fillRect/>
          </a:stretch>
        </p:blipFill>
        <p:spPr>
          <a:xfrm>
            <a:off x="391292" y="3279597"/>
            <a:ext cx="11504212" cy="3335540"/>
          </a:xfrm>
          <a:prstGeom prst="rect">
            <a:avLst/>
          </a:prstGeom>
        </p:spPr>
      </p:pic>
    </p:spTree>
    <p:extLst>
      <p:ext uri="{BB962C8B-B14F-4D97-AF65-F5344CB8AC3E}">
        <p14:creationId xmlns:p14="http://schemas.microsoft.com/office/powerpoint/2010/main" val="49251392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Lync Room System Vs Surface 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42" y="1852764"/>
            <a:ext cx="5801784" cy="435133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4026" y="2267713"/>
            <a:ext cx="5306517" cy="3521440"/>
          </a:xfrm>
          <a:prstGeom prst="rect">
            <a:avLst/>
          </a:prstGeom>
        </p:spPr>
      </p:pic>
    </p:spTree>
    <p:extLst>
      <p:ext uri="{BB962C8B-B14F-4D97-AF65-F5344CB8AC3E}">
        <p14:creationId xmlns:p14="http://schemas.microsoft.com/office/powerpoint/2010/main" val="355235787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Video Interoperability Server (VIS) </a:t>
            </a:r>
            <a:endParaRPr lang="en-US" dirty="0"/>
          </a:p>
        </p:txBody>
      </p:sp>
      <p:sp>
        <p:nvSpPr>
          <p:cNvPr id="3" name="Content Placeholder 2"/>
          <p:cNvSpPr>
            <a:spLocks noGrp="1"/>
          </p:cNvSpPr>
          <p:nvPr>
            <p:ph idx="1"/>
          </p:nvPr>
        </p:nvSpPr>
        <p:spPr/>
        <p:txBody>
          <a:bodyPr/>
          <a:lstStyle/>
          <a:p>
            <a:pPr>
              <a:spcBef>
                <a:spcPts val="1800"/>
              </a:spcBef>
            </a:pPr>
            <a:r>
              <a:rPr lang="en-US" sz="2000" dirty="0"/>
              <a:t>New server role both on premises or hybrid with on premises</a:t>
            </a:r>
          </a:p>
          <a:p>
            <a:pPr>
              <a:spcBef>
                <a:spcPts val="1800"/>
              </a:spcBef>
            </a:pPr>
            <a:r>
              <a:rPr lang="en-US" sz="2000" dirty="0"/>
              <a:t>Aimed at legacy Video Interoperability</a:t>
            </a:r>
          </a:p>
          <a:p>
            <a:pPr>
              <a:spcBef>
                <a:spcPts val="1800"/>
              </a:spcBef>
            </a:pPr>
            <a:r>
              <a:rPr lang="en-US" sz="2000" dirty="0"/>
              <a:t>VIS is a software solution “built in” to Skype for Business and is scalable</a:t>
            </a:r>
          </a:p>
          <a:p>
            <a:pPr>
              <a:spcBef>
                <a:spcPts val="1800"/>
              </a:spcBef>
            </a:pPr>
            <a:r>
              <a:rPr lang="en-US" sz="2000" dirty="0"/>
              <a:t>Allowing existing VTCs to connect to Skype for Business, leveraging </a:t>
            </a:r>
            <a:br>
              <a:rPr lang="en-US" sz="2000" dirty="0"/>
            </a:br>
            <a:r>
              <a:rPr lang="en-US" sz="2000" dirty="0"/>
              <a:t>existing investments</a:t>
            </a:r>
          </a:p>
          <a:p>
            <a:pPr>
              <a:spcBef>
                <a:spcPts val="1800"/>
              </a:spcBef>
            </a:pPr>
            <a:r>
              <a:rPr lang="en-US" sz="2000" dirty="0"/>
              <a:t>Connectivity to conferences with audio and video as well as peer-to-peer</a:t>
            </a:r>
          </a:p>
          <a:p>
            <a:pPr>
              <a:spcBef>
                <a:spcPts val="1800"/>
              </a:spcBef>
            </a:pPr>
            <a:r>
              <a:rPr lang="en-US" sz="2000" dirty="0"/>
              <a:t>Simplifies interoperability and eliminates the need for third-party infrastructure </a:t>
            </a:r>
          </a:p>
          <a:p>
            <a:pPr>
              <a:spcBef>
                <a:spcPts val="1800"/>
              </a:spcBef>
            </a:pPr>
            <a:r>
              <a:rPr lang="en-US" sz="2000" dirty="0"/>
              <a:t>The Skype for Business meeting experience is consistent and familiar to users</a:t>
            </a:r>
          </a:p>
        </p:txBody>
      </p:sp>
    </p:spTree>
    <p:extLst>
      <p:ext uri="{BB962C8B-B14F-4D97-AF65-F5344CB8AC3E}">
        <p14:creationId xmlns:p14="http://schemas.microsoft.com/office/powerpoint/2010/main" val="68633052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1803400" y="2770632"/>
            <a:ext cx="1114546" cy="2293407"/>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dirty="0"/>
              <a:t>VIS </a:t>
            </a:r>
            <a:r>
              <a:rPr lang="en-CA" dirty="0" smtClean="0"/>
              <a:t>to CUCM SIP Trunk </a:t>
            </a:r>
            <a:r>
              <a:rPr lang="en-CA" dirty="0"/>
              <a:t>Mode</a:t>
            </a:r>
            <a:endParaRPr lang="en-US" dirty="0"/>
          </a:p>
        </p:txBody>
      </p:sp>
      <p:pic>
        <p:nvPicPr>
          <p:cNvPr id="71" name="Picture 70"/>
          <p:cNvPicPr>
            <a:picLocks noChangeAspect="1"/>
          </p:cNvPicPr>
          <p:nvPr/>
        </p:nvPicPr>
        <p:blipFill>
          <a:blip r:embed="rId2"/>
          <a:stretch>
            <a:fillRect/>
          </a:stretch>
        </p:blipFill>
        <p:spPr>
          <a:xfrm>
            <a:off x="682362" y="3482976"/>
            <a:ext cx="570105" cy="473280"/>
          </a:xfrm>
          <a:prstGeom prst="rect">
            <a:avLst/>
          </a:prstGeom>
        </p:spPr>
      </p:pic>
      <p:pic>
        <p:nvPicPr>
          <p:cNvPr id="72" name="Picture 71"/>
          <p:cNvPicPr>
            <a:picLocks noChangeAspect="1"/>
          </p:cNvPicPr>
          <p:nvPr/>
        </p:nvPicPr>
        <p:blipFill>
          <a:blip r:embed="rId2"/>
          <a:stretch>
            <a:fillRect/>
          </a:stretch>
        </p:blipFill>
        <p:spPr>
          <a:xfrm>
            <a:off x="682362" y="3998872"/>
            <a:ext cx="570105" cy="473280"/>
          </a:xfrm>
          <a:prstGeom prst="rect">
            <a:avLst/>
          </a:prstGeom>
        </p:spPr>
      </p:pic>
      <p:pic>
        <p:nvPicPr>
          <p:cNvPr id="73" name="Picture 72"/>
          <p:cNvPicPr>
            <a:picLocks noChangeAspect="1"/>
          </p:cNvPicPr>
          <p:nvPr/>
        </p:nvPicPr>
        <p:blipFill>
          <a:blip r:embed="rId3"/>
          <a:stretch>
            <a:fillRect/>
          </a:stretch>
        </p:blipFill>
        <p:spPr>
          <a:xfrm>
            <a:off x="671069" y="4514768"/>
            <a:ext cx="570105" cy="473280"/>
          </a:xfrm>
          <a:prstGeom prst="rect">
            <a:avLst/>
          </a:prstGeom>
        </p:spPr>
      </p:pic>
      <p:pic>
        <p:nvPicPr>
          <p:cNvPr id="75" name="Picture 74"/>
          <p:cNvPicPr>
            <a:picLocks noChangeAspect="1"/>
          </p:cNvPicPr>
          <p:nvPr/>
        </p:nvPicPr>
        <p:blipFill>
          <a:blip r:embed="rId4"/>
          <a:stretch>
            <a:fillRect/>
          </a:stretch>
        </p:blipFill>
        <p:spPr>
          <a:xfrm>
            <a:off x="2084261" y="2015126"/>
            <a:ext cx="590963" cy="654240"/>
          </a:xfrm>
          <a:prstGeom prst="rect">
            <a:avLst/>
          </a:prstGeom>
        </p:spPr>
      </p:pic>
      <p:sp>
        <p:nvSpPr>
          <p:cNvPr id="76" name="TextBox 75"/>
          <p:cNvSpPr txBox="1"/>
          <p:nvPr/>
        </p:nvSpPr>
        <p:spPr>
          <a:xfrm>
            <a:off x="1940830" y="2870110"/>
            <a:ext cx="877824" cy="600164"/>
          </a:xfrm>
          <a:prstGeom prst="rect">
            <a:avLst/>
          </a:prstGeom>
          <a:noFill/>
          <a:ln>
            <a:noFill/>
          </a:ln>
        </p:spPr>
        <p:txBody>
          <a:bodyPr wrap="square" rtlCol="0">
            <a:spAutoFit/>
          </a:bodyPr>
          <a:lstStyle/>
          <a:p>
            <a:pPr algn="ctr"/>
            <a:r>
              <a:rPr lang="en-US" sz="1100" dirty="0" smtClean="0"/>
              <a:t>Conference</a:t>
            </a:r>
          </a:p>
          <a:p>
            <a:pPr algn="ctr"/>
            <a:r>
              <a:rPr lang="en-US" sz="1100" dirty="0" smtClean="0"/>
              <a:t>Auto</a:t>
            </a:r>
          </a:p>
          <a:p>
            <a:pPr algn="ctr"/>
            <a:r>
              <a:rPr lang="en-US" sz="1100" dirty="0" smtClean="0"/>
              <a:t>Attendant</a:t>
            </a:r>
            <a:endParaRPr lang="en-US" sz="1100" dirty="0"/>
          </a:p>
        </p:txBody>
      </p:sp>
      <p:sp>
        <p:nvSpPr>
          <p:cNvPr id="77" name="TextBox 76"/>
          <p:cNvSpPr txBox="1"/>
          <p:nvPr/>
        </p:nvSpPr>
        <p:spPr>
          <a:xfrm>
            <a:off x="1940829" y="3892052"/>
            <a:ext cx="860491" cy="430887"/>
          </a:xfrm>
          <a:prstGeom prst="rect">
            <a:avLst/>
          </a:prstGeom>
          <a:noFill/>
          <a:ln>
            <a:noFill/>
          </a:ln>
        </p:spPr>
        <p:txBody>
          <a:bodyPr wrap="square" rtlCol="0">
            <a:spAutoFit/>
          </a:bodyPr>
          <a:lstStyle/>
          <a:p>
            <a:pPr algn="ctr"/>
            <a:r>
              <a:rPr lang="en-US" sz="1100" dirty="0" smtClean="0"/>
              <a:t>A/V</a:t>
            </a:r>
          </a:p>
          <a:p>
            <a:pPr algn="ctr"/>
            <a:r>
              <a:rPr lang="en-US" sz="1100" dirty="0" smtClean="0"/>
              <a:t>MCU</a:t>
            </a:r>
          </a:p>
        </p:txBody>
      </p:sp>
      <p:pic>
        <p:nvPicPr>
          <p:cNvPr id="78" name="Picture 77"/>
          <p:cNvPicPr>
            <a:picLocks noChangeAspect="1"/>
          </p:cNvPicPr>
          <p:nvPr/>
        </p:nvPicPr>
        <p:blipFill>
          <a:blip r:embed="rId5"/>
          <a:stretch>
            <a:fillRect/>
          </a:stretch>
        </p:blipFill>
        <p:spPr>
          <a:xfrm>
            <a:off x="5060505" y="2179143"/>
            <a:ext cx="597915" cy="515040"/>
          </a:xfrm>
          <a:prstGeom prst="rect">
            <a:avLst/>
          </a:prstGeom>
        </p:spPr>
      </p:pic>
      <p:pic>
        <p:nvPicPr>
          <p:cNvPr id="82" name="Picture 81"/>
          <p:cNvPicPr>
            <a:picLocks noChangeAspect="1"/>
          </p:cNvPicPr>
          <p:nvPr/>
        </p:nvPicPr>
        <p:blipFill>
          <a:blip r:embed="rId6"/>
          <a:stretch>
            <a:fillRect/>
          </a:stretch>
        </p:blipFill>
        <p:spPr>
          <a:xfrm>
            <a:off x="3614098" y="2084662"/>
            <a:ext cx="507533" cy="563760"/>
          </a:xfrm>
          <a:prstGeom prst="rect">
            <a:avLst/>
          </a:prstGeom>
        </p:spPr>
      </p:pic>
      <p:sp>
        <p:nvSpPr>
          <p:cNvPr id="83" name="TextBox 82"/>
          <p:cNvSpPr txBox="1"/>
          <p:nvPr/>
        </p:nvSpPr>
        <p:spPr>
          <a:xfrm>
            <a:off x="3499961" y="4000934"/>
            <a:ext cx="878822" cy="261610"/>
          </a:xfrm>
          <a:prstGeom prst="rect">
            <a:avLst/>
          </a:prstGeom>
          <a:noFill/>
          <a:ln>
            <a:noFill/>
          </a:ln>
        </p:spPr>
        <p:txBody>
          <a:bodyPr wrap="square" rtlCol="0">
            <a:spAutoFit/>
          </a:bodyPr>
          <a:lstStyle/>
          <a:p>
            <a:pPr algn="ctr"/>
            <a:r>
              <a:rPr lang="en-US" sz="1100" dirty="0" smtClean="0"/>
              <a:t>VIS</a:t>
            </a:r>
          </a:p>
        </p:txBody>
      </p:sp>
      <p:sp>
        <p:nvSpPr>
          <p:cNvPr id="84" name="TextBox 83"/>
          <p:cNvSpPr txBox="1"/>
          <p:nvPr/>
        </p:nvSpPr>
        <p:spPr>
          <a:xfrm>
            <a:off x="5067204" y="3780563"/>
            <a:ext cx="887746" cy="769441"/>
          </a:xfrm>
          <a:prstGeom prst="rect">
            <a:avLst/>
          </a:prstGeom>
          <a:noFill/>
          <a:ln>
            <a:noFill/>
          </a:ln>
        </p:spPr>
        <p:txBody>
          <a:bodyPr wrap="square" rtlCol="0">
            <a:spAutoFit/>
          </a:bodyPr>
          <a:lstStyle/>
          <a:p>
            <a:pPr algn="ctr"/>
            <a:r>
              <a:rPr lang="en-US" sz="1100" dirty="0" smtClean="0"/>
              <a:t>Cisco</a:t>
            </a:r>
          </a:p>
          <a:p>
            <a:pPr algn="ctr"/>
            <a:r>
              <a:rPr lang="en-US" sz="1100" dirty="0" smtClean="0"/>
              <a:t>Unified</a:t>
            </a:r>
          </a:p>
          <a:p>
            <a:pPr algn="ctr"/>
            <a:r>
              <a:rPr lang="en-US" sz="1100" dirty="0" smtClean="0"/>
              <a:t>Call</a:t>
            </a:r>
          </a:p>
          <a:p>
            <a:pPr algn="ctr"/>
            <a:r>
              <a:rPr lang="en-US" sz="1100" dirty="0" smtClean="0"/>
              <a:t>Manager</a:t>
            </a:r>
            <a:endParaRPr lang="en-US" sz="1100" dirty="0"/>
          </a:p>
        </p:txBody>
      </p:sp>
      <p:sp>
        <p:nvSpPr>
          <p:cNvPr id="86" name="Rectangle 85"/>
          <p:cNvSpPr/>
          <p:nvPr/>
        </p:nvSpPr>
        <p:spPr>
          <a:xfrm>
            <a:off x="1930859" y="3515771"/>
            <a:ext cx="878822" cy="145373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3499961" y="3502968"/>
            <a:ext cx="878822" cy="145373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076130" y="3729037"/>
            <a:ext cx="878822" cy="854301"/>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930859" y="2870110"/>
            <a:ext cx="887795" cy="60016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7"/>
          <a:stretch>
            <a:fillRect/>
          </a:stretch>
        </p:blipFill>
        <p:spPr>
          <a:xfrm>
            <a:off x="6634448" y="3223182"/>
            <a:ext cx="570105" cy="765600"/>
          </a:xfrm>
          <a:prstGeom prst="rect">
            <a:avLst/>
          </a:prstGeom>
        </p:spPr>
      </p:pic>
      <p:pic>
        <p:nvPicPr>
          <p:cNvPr id="101" name="Picture 100"/>
          <p:cNvPicPr>
            <a:picLocks noChangeAspect="1"/>
          </p:cNvPicPr>
          <p:nvPr/>
        </p:nvPicPr>
        <p:blipFill>
          <a:blip r:embed="rId7"/>
          <a:stretch>
            <a:fillRect/>
          </a:stretch>
        </p:blipFill>
        <p:spPr>
          <a:xfrm>
            <a:off x="6643373" y="4163896"/>
            <a:ext cx="570105" cy="765600"/>
          </a:xfrm>
          <a:prstGeom prst="rect">
            <a:avLst/>
          </a:prstGeom>
        </p:spPr>
      </p:pic>
      <p:sp>
        <p:nvSpPr>
          <p:cNvPr id="111" name="Freeform 110"/>
          <p:cNvSpPr/>
          <p:nvPr/>
        </p:nvSpPr>
        <p:spPr>
          <a:xfrm>
            <a:off x="1255815" y="3651038"/>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2" name="Freeform 111"/>
          <p:cNvSpPr/>
          <p:nvPr/>
        </p:nvSpPr>
        <p:spPr>
          <a:xfrm>
            <a:off x="1255816" y="3771607"/>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3" name="Freeform 112"/>
          <p:cNvSpPr/>
          <p:nvPr/>
        </p:nvSpPr>
        <p:spPr>
          <a:xfrm>
            <a:off x="1240965" y="4161628"/>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4" name="Freeform 113"/>
          <p:cNvSpPr/>
          <p:nvPr/>
        </p:nvSpPr>
        <p:spPr>
          <a:xfrm>
            <a:off x="1240966" y="4282197"/>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5" name="Freeform 114"/>
          <p:cNvSpPr/>
          <p:nvPr/>
        </p:nvSpPr>
        <p:spPr>
          <a:xfrm>
            <a:off x="1246162" y="4716093"/>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6" name="Freeform 115"/>
          <p:cNvSpPr/>
          <p:nvPr/>
        </p:nvSpPr>
        <p:spPr>
          <a:xfrm>
            <a:off x="1246163" y="4836662"/>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7" name="Freeform 116"/>
          <p:cNvSpPr/>
          <p:nvPr/>
        </p:nvSpPr>
        <p:spPr>
          <a:xfrm>
            <a:off x="2803833" y="4179510"/>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8" name="Freeform 117"/>
          <p:cNvSpPr/>
          <p:nvPr/>
        </p:nvSpPr>
        <p:spPr>
          <a:xfrm>
            <a:off x="2803834" y="4300079"/>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19" name="Freeform 118"/>
          <p:cNvSpPr/>
          <p:nvPr/>
        </p:nvSpPr>
        <p:spPr>
          <a:xfrm>
            <a:off x="2818745" y="3658364"/>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0" name="Freeform 119"/>
          <p:cNvSpPr/>
          <p:nvPr/>
        </p:nvSpPr>
        <p:spPr>
          <a:xfrm>
            <a:off x="2818746" y="3778933"/>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905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1" name="Freeform 120"/>
          <p:cNvSpPr/>
          <p:nvPr/>
        </p:nvSpPr>
        <p:spPr>
          <a:xfrm>
            <a:off x="2808116" y="4722680"/>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2" name="Freeform 121"/>
          <p:cNvSpPr/>
          <p:nvPr/>
        </p:nvSpPr>
        <p:spPr>
          <a:xfrm>
            <a:off x="2808117" y="4843249"/>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905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3" name="Freeform 122"/>
          <p:cNvSpPr/>
          <p:nvPr/>
        </p:nvSpPr>
        <p:spPr>
          <a:xfrm>
            <a:off x="4385848" y="4142423"/>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4" name="Freeform 123"/>
          <p:cNvSpPr/>
          <p:nvPr/>
        </p:nvSpPr>
        <p:spPr>
          <a:xfrm>
            <a:off x="5959727" y="3749310"/>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25" name="Freeform 124"/>
          <p:cNvSpPr/>
          <p:nvPr/>
        </p:nvSpPr>
        <p:spPr>
          <a:xfrm>
            <a:off x="5963876" y="4520054"/>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270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cxnSp>
        <p:nvCxnSpPr>
          <p:cNvPr id="127" name="Elbow Connector 126"/>
          <p:cNvCxnSpPr>
            <a:stCxn id="87" idx="0"/>
            <a:endCxn id="89" idx="3"/>
          </p:cNvCxnSpPr>
          <p:nvPr/>
        </p:nvCxnSpPr>
        <p:spPr>
          <a:xfrm rot="16200000" flipV="1">
            <a:off x="3212625" y="2776221"/>
            <a:ext cx="332776" cy="1120718"/>
          </a:xfrm>
          <a:prstGeom prst="bentConnector2">
            <a:avLst/>
          </a:prstGeom>
          <a:ln w="1270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30250" y="2694183"/>
            <a:ext cx="6540500"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727456" y="1690688"/>
            <a:ext cx="0" cy="4125912"/>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a:xfrm>
            <a:off x="7915029" y="4324766"/>
            <a:ext cx="4253947" cy="2057486"/>
          </a:xfrm>
          <a:prstGeom prst="rect">
            <a:avLst/>
          </a:prstGeom>
        </p:spPr>
        <p:txBody>
          <a:bodyPr wrap="square">
            <a:spAutoFit/>
          </a:bodyPr>
          <a:lstStyle/>
          <a:p>
            <a:pPr>
              <a:spcBef>
                <a:spcPts val="1800"/>
              </a:spcBef>
            </a:pPr>
            <a:r>
              <a:rPr lang="en-US" dirty="0">
                <a:latin typeface="Segoe UI Light" panose="020B0502040204020203" pitchFamily="34" charset="0"/>
                <a:cs typeface="Segoe UI Light" panose="020B0502040204020203" pitchFamily="34" charset="0"/>
              </a:rPr>
              <a:t>Capabilities:</a:t>
            </a:r>
          </a:p>
          <a:p>
            <a:pPr marL="228600" indent="-228600">
              <a:lnSpc>
                <a:spcPct val="90000"/>
              </a:lnSpc>
              <a:spcBef>
                <a:spcPts val="500"/>
              </a:spcBef>
              <a:buClr>
                <a:schemeClr val="bg1">
                  <a:lumMod val="85000"/>
                </a:schemeClr>
              </a:buClr>
              <a:buSzPct val="90000"/>
              <a:buFont typeface="Segoe UI Light" panose="020B0502040204020203" pitchFamily="34" charset="0"/>
              <a:buChar char="■"/>
            </a:pPr>
            <a:r>
              <a:rPr lang="en-US" dirty="0">
                <a:latin typeface="Segoe UI Light" panose="020B0502040204020203" pitchFamily="34" charset="0"/>
                <a:cs typeface="Segoe UI Light" panose="020B0502040204020203" pitchFamily="34" charset="0"/>
              </a:rPr>
              <a:t>Signaling: Cisco/Tandberg VTCs support SIP, H.323</a:t>
            </a:r>
          </a:p>
          <a:p>
            <a:pPr marL="228600" indent="-228600">
              <a:lnSpc>
                <a:spcPct val="90000"/>
              </a:lnSpc>
              <a:spcBef>
                <a:spcPts val="500"/>
              </a:spcBef>
              <a:buClr>
                <a:schemeClr val="bg1">
                  <a:lumMod val="85000"/>
                </a:schemeClr>
              </a:buClr>
              <a:buSzPct val="90000"/>
              <a:buFont typeface="Segoe UI Light" panose="020B0502040204020203" pitchFamily="34" charset="0"/>
              <a:buChar char="■"/>
            </a:pPr>
            <a:r>
              <a:rPr lang="en-US" dirty="0">
                <a:latin typeface="Segoe UI Light" panose="020B0502040204020203" pitchFamily="34" charset="0"/>
                <a:cs typeface="Segoe UI Light" panose="020B0502040204020203" pitchFamily="34" charset="0"/>
              </a:rPr>
              <a:t>Support SDP for media negotiation</a:t>
            </a:r>
          </a:p>
          <a:p>
            <a:pPr marL="228600" indent="-228600">
              <a:lnSpc>
                <a:spcPct val="90000"/>
              </a:lnSpc>
              <a:spcBef>
                <a:spcPts val="500"/>
              </a:spcBef>
              <a:buClr>
                <a:schemeClr val="bg1">
                  <a:lumMod val="85000"/>
                </a:schemeClr>
              </a:buClr>
              <a:buSzPct val="90000"/>
              <a:buFont typeface="Segoe UI Light" panose="020B0502040204020203" pitchFamily="34" charset="0"/>
              <a:buChar char="■"/>
            </a:pPr>
            <a:r>
              <a:rPr lang="en-US" dirty="0">
                <a:latin typeface="Segoe UI Light" panose="020B0502040204020203" pitchFamily="34" charset="0"/>
                <a:cs typeface="Segoe UI Light" panose="020B0502040204020203" pitchFamily="34" charset="0"/>
              </a:rPr>
              <a:t>Media: Cisco/Tandberg VTCs support RTP/RTCP and the H.264 AVC codec which was standardized in RFC 6184</a:t>
            </a:r>
            <a:endParaRPr lang="en-CA" dirty="0">
              <a:latin typeface="Segoe UI Light" panose="020B0502040204020203" pitchFamily="34" charset="0"/>
              <a:cs typeface="Segoe UI Light" panose="020B0502040204020203" pitchFamily="34" charset="0"/>
            </a:endParaRPr>
          </a:p>
        </p:txBody>
      </p:sp>
      <p:sp>
        <p:nvSpPr>
          <p:cNvPr id="187" name="Freeform 186"/>
          <p:cNvSpPr/>
          <p:nvPr/>
        </p:nvSpPr>
        <p:spPr>
          <a:xfrm>
            <a:off x="4396633" y="4768399"/>
            <a:ext cx="2246740"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88" name="Freeform 187"/>
          <p:cNvSpPr/>
          <p:nvPr/>
        </p:nvSpPr>
        <p:spPr>
          <a:xfrm>
            <a:off x="4378783" y="3619020"/>
            <a:ext cx="2246740"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89" name="Freeform 188"/>
          <p:cNvSpPr/>
          <p:nvPr/>
        </p:nvSpPr>
        <p:spPr>
          <a:xfrm>
            <a:off x="7937653" y="3458306"/>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38100">
            <a:solidFill>
              <a:schemeClr val="accent2">
                <a:lumMod val="7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90" name="Freeform 189"/>
          <p:cNvSpPr/>
          <p:nvPr/>
        </p:nvSpPr>
        <p:spPr>
          <a:xfrm>
            <a:off x="7915029" y="2794567"/>
            <a:ext cx="679497" cy="45719"/>
          </a:xfrm>
          <a:custGeom>
            <a:avLst/>
            <a:gdLst>
              <a:gd name="connsiteX0" fmla="*/ 0 w 261937"/>
              <a:gd name="connsiteY0" fmla="*/ 0 h 0"/>
              <a:gd name="connsiteX1" fmla="*/ 261937 w 261937"/>
              <a:gd name="connsiteY1" fmla="*/ 0 h 0"/>
            </a:gdLst>
            <a:ahLst/>
            <a:cxnLst>
              <a:cxn ang="0">
                <a:pos x="connsiteX0" y="connsiteY0"/>
              </a:cxn>
              <a:cxn ang="0">
                <a:pos x="connsiteX1" y="connsiteY1"/>
              </a:cxn>
            </a:cxnLst>
            <a:rect l="l" t="t" r="r" b="b"/>
            <a:pathLst>
              <a:path w="261937">
                <a:moveTo>
                  <a:pt x="0" y="0"/>
                </a:moveTo>
                <a:lnTo>
                  <a:pt x="261937" y="0"/>
                </a:lnTo>
              </a:path>
            </a:pathLst>
          </a:custGeom>
          <a:noFill/>
          <a:ln w="19050">
            <a:solidFill>
              <a:schemeClr val="bg2">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100000">
                    <a:schemeClr val="bg1"/>
                  </a:gs>
                  <a:gs pos="0">
                    <a:schemeClr val="bg1"/>
                  </a:gs>
                </a:gsLst>
                <a:lin ang="5400000" scaled="0"/>
              </a:gradFill>
            </a:endParaRPr>
          </a:p>
        </p:txBody>
      </p:sp>
      <p:sp>
        <p:nvSpPr>
          <p:cNvPr id="191" name="TextBox 190"/>
          <p:cNvSpPr txBox="1"/>
          <p:nvPr/>
        </p:nvSpPr>
        <p:spPr>
          <a:xfrm>
            <a:off x="7937653" y="3031014"/>
            <a:ext cx="909126" cy="369332"/>
          </a:xfrm>
          <a:prstGeom prst="rect">
            <a:avLst/>
          </a:prstGeom>
          <a:noFill/>
        </p:spPr>
        <p:txBody>
          <a:bodyPr wrap="square" rtlCol="0">
            <a:spAutoFit/>
          </a:bodyPr>
          <a:lstStyle/>
          <a:p>
            <a:r>
              <a:rPr lang="en-US" dirty="0" smtClean="0">
                <a:solidFill>
                  <a:schemeClr val="accent2">
                    <a:lumMod val="75000"/>
                  </a:schemeClr>
                </a:solidFill>
              </a:rPr>
              <a:t>Media</a:t>
            </a:r>
            <a:endParaRPr lang="en-US" dirty="0">
              <a:solidFill>
                <a:schemeClr val="accent2">
                  <a:lumMod val="75000"/>
                </a:schemeClr>
              </a:solidFill>
            </a:endParaRPr>
          </a:p>
        </p:txBody>
      </p:sp>
      <p:sp>
        <p:nvSpPr>
          <p:cNvPr id="192" name="TextBox 191"/>
          <p:cNvSpPr txBox="1"/>
          <p:nvPr/>
        </p:nvSpPr>
        <p:spPr>
          <a:xfrm>
            <a:off x="7861331" y="2422511"/>
            <a:ext cx="1231392" cy="307777"/>
          </a:xfrm>
          <a:prstGeom prst="rect">
            <a:avLst/>
          </a:prstGeom>
          <a:noFill/>
        </p:spPr>
        <p:txBody>
          <a:bodyPr wrap="square" rtlCol="0">
            <a:spAutoFit/>
          </a:bodyPr>
          <a:lstStyle/>
          <a:p>
            <a:r>
              <a:rPr lang="en-US" sz="1400" dirty="0" smtClean="0"/>
              <a:t>Signaling</a:t>
            </a:r>
            <a:endParaRPr lang="en-US" sz="1400" dirty="0"/>
          </a:p>
        </p:txBody>
      </p:sp>
    </p:spTree>
    <p:extLst>
      <p:ext uri="{BB962C8B-B14F-4D97-AF65-F5344CB8AC3E}">
        <p14:creationId xmlns:p14="http://schemas.microsoft.com/office/powerpoint/2010/main" val="422406053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Supported Scenario – Cisco VTCs</a:t>
            </a:r>
            <a:endParaRPr lang="en-US" dirty="0"/>
          </a:p>
        </p:txBody>
      </p:sp>
      <p:sp>
        <p:nvSpPr>
          <p:cNvPr id="3" name="Content Placeholder 2"/>
          <p:cNvSpPr>
            <a:spLocks noGrp="1"/>
          </p:cNvSpPr>
          <p:nvPr>
            <p:ph idx="1"/>
          </p:nvPr>
        </p:nvSpPr>
        <p:spPr>
          <a:xfrm>
            <a:off x="274641" y="1597572"/>
            <a:ext cx="11079159" cy="5044965"/>
          </a:xfrm>
        </p:spPr>
        <p:txBody>
          <a:bodyPr>
            <a:normAutofit/>
          </a:bodyPr>
          <a:lstStyle/>
          <a:p>
            <a:pPr lvl="1"/>
            <a:r>
              <a:rPr lang="en-US" dirty="0"/>
              <a:t>VTCs remain registered to Cisco infrastructure</a:t>
            </a:r>
          </a:p>
          <a:p>
            <a:pPr lvl="1"/>
            <a:r>
              <a:rPr lang="en-US" dirty="0"/>
              <a:t>Video SIP trunk between CUCM and VIS</a:t>
            </a:r>
          </a:p>
          <a:p>
            <a:pPr lvl="1"/>
            <a:r>
              <a:rPr lang="en-US" dirty="0"/>
              <a:t>VTCs are Cisco endpoints and can call Skype for Business</a:t>
            </a:r>
          </a:p>
          <a:p>
            <a:pPr lvl="1"/>
            <a:r>
              <a:rPr lang="en-US" dirty="0"/>
              <a:t>Outbound calls from Skype for Business to CUCM not supported in this initial release</a:t>
            </a:r>
          </a:p>
          <a:p>
            <a:pPr lvl="1"/>
            <a:r>
              <a:rPr lang="en-US" dirty="0"/>
              <a:t>Conferencing functionality:</a:t>
            </a:r>
          </a:p>
          <a:p>
            <a:pPr lvl="3"/>
            <a:r>
              <a:rPr lang="en-US" dirty="0"/>
              <a:t>VTC can dial into conference via CAA</a:t>
            </a:r>
          </a:p>
          <a:p>
            <a:pPr lvl="3"/>
            <a:r>
              <a:rPr lang="en-US" dirty="0"/>
              <a:t>Drag-and-drop not supported</a:t>
            </a:r>
          </a:p>
          <a:p>
            <a:pPr lvl="3"/>
            <a:r>
              <a:rPr lang="en-US" dirty="0"/>
              <a:t>Calls from VIS to VTC are not </a:t>
            </a:r>
            <a:r>
              <a:rPr lang="en-US" dirty="0" smtClean="0"/>
              <a:t>supported</a:t>
            </a:r>
          </a:p>
          <a:p>
            <a:pPr lvl="1"/>
            <a:r>
              <a:rPr lang="en-US" dirty="0" smtClean="0"/>
              <a:t>Set </a:t>
            </a:r>
            <a:r>
              <a:rPr lang="en-US" dirty="0"/>
              <a:t>of VTCs that haven been tested with </a:t>
            </a:r>
            <a:r>
              <a:rPr lang="en-US" dirty="0" smtClean="0"/>
              <a:t>VIS (</a:t>
            </a:r>
            <a:r>
              <a:rPr lang="en-US" dirty="0"/>
              <a:t>release TC7.0.0 or </a:t>
            </a:r>
            <a:r>
              <a:rPr lang="en-US" dirty="0" smtClean="0"/>
              <a:t>above):</a:t>
            </a:r>
          </a:p>
          <a:p>
            <a:pPr lvl="3"/>
            <a:r>
              <a:rPr lang="en-US" dirty="0" smtClean="0"/>
              <a:t>Cisco C40, Cisco C60, Cisco C90</a:t>
            </a:r>
          </a:p>
          <a:p>
            <a:pPr lvl="3"/>
            <a:r>
              <a:rPr lang="en-US" dirty="0" smtClean="0"/>
              <a:t>Cisco MX200, Cisco </a:t>
            </a:r>
            <a:r>
              <a:rPr lang="en-US" dirty="0"/>
              <a:t>MX300</a:t>
            </a:r>
          </a:p>
          <a:p>
            <a:pPr lvl="3"/>
            <a:r>
              <a:rPr lang="en-US" dirty="0"/>
              <a:t>Cisco </a:t>
            </a:r>
            <a:r>
              <a:rPr lang="en-US" dirty="0" smtClean="0"/>
              <a:t>EX60, Cisco </a:t>
            </a:r>
            <a:r>
              <a:rPr lang="en-US" dirty="0"/>
              <a:t>EX90</a:t>
            </a:r>
          </a:p>
          <a:p>
            <a:pPr lvl="3"/>
            <a:r>
              <a:rPr lang="en-US" dirty="0"/>
              <a:t>Cisco SX20</a:t>
            </a:r>
          </a:p>
          <a:p>
            <a:pPr lvl="3"/>
            <a:endParaRPr lang="en-US" dirty="0"/>
          </a:p>
          <a:p>
            <a:pPr lvl="3"/>
            <a:endParaRPr lang="en-US" dirty="0"/>
          </a:p>
        </p:txBody>
      </p:sp>
    </p:spTree>
    <p:extLst>
      <p:ext uri="{BB962C8B-B14F-4D97-AF65-F5344CB8AC3E}">
        <p14:creationId xmlns:p14="http://schemas.microsoft.com/office/powerpoint/2010/main" val="119223295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Hybrid</a:t>
            </a:r>
            <a:r>
              <a:rPr lang="es-ES" dirty="0" smtClean="0"/>
              <a:t> </a:t>
            </a:r>
            <a:r>
              <a:rPr lang="en-US" dirty="0" smtClean="0"/>
              <a:t>Features</a:t>
            </a:r>
            <a:endParaRPr lang="en-US" dirty="0"/>
          </a:p>
        </p:txBody>
      </p:sp>
    </p:spTree>
    <p:extLst>
      <p:ext uri="{BB962C8B-B14F-4D97-AF65-F5344CB8AC3E}">
        <p14:creationId xmlns:p14="http://schemas.microsoft.com/office/powerpoint/2010/main" val="23429193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Coexistence</a:t>
            </a:r>
          </a:p>
        </p:txBody>
      </p:sp>
      <p:cxnSp>
        <p:nvCxnSpPr>
          <p:cNvPr id="4" name="Straight Connector 3"/>
          <p:cNvCxnSpPr/>
          <p:nvPr/>
        </p:nvCxnSpPr>
        <p:spPr bwMode="auto">
          <a:xfrm>
            <a:off x="6569238" y="1169988"/>
            <a:ext cx="88360" cy="4969746"/>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sp>
        <p:nvSpPr>
          <p:cNvPr id="5" name="TextBox 149"/>
          <p:cNvSpPr txBox="1"/>
          <p:nvPr/>
        </p:nvSpPr>
        <p:spPr>
          <a:xfrm>
            <a:off x="4523479" y="5598882"/>
            <a:ext cx="979114" cy="52322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400" dirty="0">
                <a:latin typeface="Segoe UI" pitchFamily="34" charset="0"/>
                <a:ea typeface="Segoe UI" pitchFamily="34" charset="0"/>
                <a:cs typeface="Segoe UI" pitchFamily="34" charset="0"/>
              </a:rPr>
              <a:t>Active</a:t>
            </a:r>
          </a:p>
          <a:p>
            <a:pPr algn="ctr" defTabSz="685955" fontAlgn="auto">
              <a:spcBef>
                <a:spcPts val="0"/>
              </a:spcBef>
              <a:spcAft>
                <a:spcPts val="0"/>
              </a:spcAft>
            </a:pPr>
            <a:r>
              <a:rPr lang="en-US" sz="1400" dirty="0">
                <a:latin typeface="Segoe UI" pitchFamily="34" charset="0"/>
                <a:ea typeface="Segoe UI" pitchFamily="34" charset="0"/>
                <a:cs typeface="Segoe UI" pitchFamily="34" charset="0"/>
              </a:rPr>
              <a:t>Directory</a:t>
            </a:r>
          </a:p>
        </p:txBody>
      </p:sp>
      <p:cxnSp>
        <p:nvCxnSpPr>
          <p:cNvPr id="6" name="Straight Connector 5"/>
          <p:cNvCxnSpPr>
            <a:stCxn id="25" idx="0"/>
          </p:cNvCxnSpPr>
          <p:nvPr/>
        </p:nvCxnSpPr>
        <p:spPr>
          <a:xfrm flipV="1">
            <a:off x="5260782" y="2832268"/>
            <a:ext cx="1886606" cy="1508573"/>
          </a:xfrm>
          <a:prstGeom prst="line">
            <a:avLst/>
          </a:prstGeom>
          <a:noFill/>
          <a:ln w="38100" cap="flat" cmpd="sng" algn="ctr">
            <a:solidFill>
              <a:srgbClr val="FFB900"/>
            </a:solidFill>
            <a:prstDash val="solid"/>
          </a:ln>
          <a:effectLst/>
        </p:spPr>
      </p:cxnSp>
      <p:sp>
        <p:nvSpPr>
          <p:cNvPr id="7" name="TextBox 151"/>
          <p:cNvSpPr txBox="1"/>
          <p:nvPr/>
        </p:nvSpPr>
        <p:spPr>
          <a:xfrm>
            <a:off x="1489355" y="4223334"/>
            <a:ext cx="1411776" cy="65146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400" dirty="0" smtClean="0">
                <a:latin typeface="Segoe UI" pitchFamily="34" charset="0"/>
                <a:ea typeface="Segoe UI" pitchFamily="34" charset="0"/>
                <a:cs typeface="Segoe UI" pitchFamily="34" charset="0"/>
              </a:rPr>
              <a:t>Skype for Business Pool</a:t>
            </a:r>
            <a:endParaRPr lang="en-US" sz="1400" dirty="0">
              <a:latin typeface="Segoe UI" pitchFamily="34" charset="0"/>
              <a:ea typeface="Segoe UI" pitchFamily="34" charset="0"/>
              <a:cs typeface="Segoe UI" pitchFamily="34" charset="0"/>
            </a:endParaRPr>
          </a:p>
          <a:p>
            <a:pPr algn="ctr" defTabSz="685955" fontAlgn="auto">
              <a:lnSpc>
                <a:spcPts val="975"/>
              </a:lnSpc>
              <a:spcBef>
                <a:spcPts val="0"/>
              </a:spcBef>
              <a:spcAft>
                <a:spcPts val="0"/>
              </a:spcAft>
            </a:pPr>
            <a:endParaRPr lang="en-US" sz="1050" dirty="0">
              <a:latin typeface="Segoe UI" pitchFamily="34" charset="0"/>
              <a:ea typeface="Segoe UI" pitchFamily="34" charset="0"/>
              <a:cs typeface="Segoe UI" pitchFamily="34" charset="0"/>
            </a:endParaRPr>
          </a:p>
        </p:txBody>
      </p:sp>
      <p:sp>
        <p:nvSpPr>
          <p:cNvPr id="8" name="TextBox 152"/>
          <p:cNvSpPr txBox="1"/>
          <p:nvPr/>
        </p:nvSpPr>
        <p:spPr>
          <a:xfrm>
            <a:off x="7046585" y="2895600"/>
            <a:ext cx="1447800"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200" dirty="0">
                <a:latin typeface="Segoe UI" pitchFamily="34" charset="0"/>
                <a:ea typeface="Segoe UI" pitchFamily="34" charset="0"/>
                <a:cs typeface="Segoe UI" pitchFamily="34" charset="0"/>
              </a:rPr>
              <a:t>Microsoft </a:t>
            </a:r>
            <a:br>
              <a:rPr lang="en-US" sz="1200" dirty="0">
                <a:latin typeface="Segoe UI" pitchFamily="34" charset="0"/>
                <a:ea typeface="Segoe UI" pitchFamily="34" charset="0"/>
                <a:cs typeface="Segoe UI" pitchFamily="34" charset="0"/>
              </a:rPr>
            </a:br>
            <a:r>
              <a:rPr lang="en-US" sz="1200" dirty="0">
                <a:latin typeface="Segoe UI" pitchFamily="34" charset="0"/>
                <a:ea typeface="Segoe UI" pitchFamily="34" charset="0"/>
                <a:cs typeface="Segoe UI" pitchFamily="34" charset="0"/>
              </a:rPr>
              <a:t>Federation Gateway</a:t>
            </a:r>
          </a:p>
        </p:txBody>
      </p:sp>
      <p:cxnSp>
        <p:nvCxnSpPr>
          <p:cNvPr id="9" name="Straight Connector 8"/>
          <p:cNvCxnSpPr/>
          <p:nvPr/>
        </p:nvCxnSpPr>
        <p:spPr>
          <a:xfrm flipV="1">
            <a:off x="3006934" y="3190751"/>
            <a:ext cx="0" cy="1128630"/>
          </a:xfrm>
          <a:prstGeom prst="line">
            <a:avLst/>
          </a:prstGeom>
          <a:noFill/>
          <a:ln w="38100" cap="flat" cmpd="sng" algn="ctr">
            <a:solidFill>
              <a:srgbClr val="C00000"/>
            </a:solidFill>
            <a:prstDash val="solid"/>
          </a:ln>
          <a:effectLst/>
        </p:spPr>
      </p:cxnSp>
      <p:sp>
        <p:nvSpPr>
          <p:cNvPr id="10" name="TextBox 154"/>
          <p:cNvSpPr txBox="1"/>
          <p:nvPr/>
        </p:nvSpPr>
        <p:spPr>
          <a:xfrm>
            <a:off x="1741101" y="2382566"/>
            <a:ext cx="1525879" cy="461665"/>
          </a:xfrm>
          <a:prstGeom prst="rect">
            <a:avLst/>
          </a:prstGeom>
          <a:solidFill>
            <a:srgbClr val="0072C6">
              <a:lumMod val="20000"/>
              <a:lumOff val="80000"/>
            </a:srgbClr>
          </a:solidFill>
          <a:ln>
            <a:noFill/>
          </a:ln>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Lync </a:t>
            </a:r>
          </a:p>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Federation Edge</a:t>
            </a:r>
          </a:p>
        </p:txBody>
      </p:sp>
      <p:sp>
        <p:nvSpPr>
          <p:cNvPr id="11" name="TextBox 155"/>
          <p:cNvSpPr txBox="1"/>
          <p:nvPr/>
        </p:nvSpPr>
        <p:spPr>
          <a:xfrm>
            <a:off x="5098738" y="4870323"/>
            <a:ext cx="614399" cy="276999"/>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200" dirty="0">
                <a:latin typeface="Segoe UI" pitchFamily="34" charset="0"/>
                <a:ea typeface="Segoe UI" pitchFamily="34" charset="0"/>
                <a:cs typeface="Segoe UI" pitchFamily="34" charset="0"/>
              </a:rPr>
              <a:t>AD </a:t>
            </a:r>
            <a:r>
              <a:rPr lang="en-US" sz="1200" dirty="0" smtClean="0">
                <a:latin typeface="Segoe UI" pitchFamily="34" charset="0"/>
                <a:ea typeface="Segoe UI" pitchFamily="34" charset="0"/>
                <a:cs typeface="Segoe UI" pitchFamily="34" charset="0"/>
              </a:rPr>
              <a:t>FS</a:t>
            </a:r>
            <a:endParaRPr lang="en-US" sz="1200" dirty="0">
              <a:latin typeface="Segoe UI" pitchFamily="34" charset="0"/>
              <a:ea typeface="Segoe UI" pitchFamily="34" charset="0"/>
              <a:cs typeface="Segoe UI" pitchFamily="34" charset="0"/>
            </a:endParaRPr>
          </a:p>
        </p:txBody>
      </p:sp>
      <p:cxnSp>
        <p:nvCxnSpPr>
          <p:cNvPr id="12" name="Straight Connector 11"/>
          <p:cNvCxnSpPr/>
          <p:nvPr/>
        </p:nvCxnSpPr>
        <p:spPr>
          <a:xfrm flipV="1">
            <a:off x="3006934" y="2425240"/>
            <a:ext cx="4763551" cy="765510"/>
          </a:xfrm>
          <a:prstGeom prst="line">
            <a:avLst/>
          </a:prstGeom>
          <a:noFill/>
          <a:ln w="38100" cap="flat" cmpd="sng" algn="ctr">
            <a:solidFill>
              <a:srgbClr val="C00000"/>
            </a:solidFill>
            <a:prstDash val="solid"/>
          </a:ln>
          <a:effectLst/>
        </p:spPr>
      </p:cxnSp>
      <p:sp>
        <p:nvSpPr>
          <p:cNvPr id="13" name="TextBox 157"/>
          <p:cNvSpPr txBox="1"/>
          <p:nvPr/>
        </p:nvSpPr>
        <p:spPr>
          <a:xfrm rot="21076745">
            <a:off x="3645933" y="2368515"/>
            <a:ext cx="2908396" cy="46166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Shared Interoperability:</a:t>
            </a:r>
          </a:p>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IM/P</a:t>
            </a:r>
            <a:r>
              <a:rPr lang="en-US" sz="1200" dirty="0">
                <a:latin typeface="Segoe UI" pitchFamily="34" charset="0"/>
                <a:ea typeface="Segoe UI" pitchFamily="34" charset="0"/>
                <a:cs typeface="Segoe UI" pitchFamily="34" charset="0"/>
              </a:rPr>
              <a:t>, </a:t>
            </a:r>
            <a:r>
              <a:rPr lang="en-US" sz="1200" dirty="0" smtClean="0">
                <a:latin typeface="Segoe UI" pitchFamily="34" charset="0"/>
                <a:ea typeface="Segoe UI" pitchFamily="34" charset="0"/>
                <a:cs typeface="Segoe UI" pitchFamily="34" charset="0"/>
              </a:rPr>
              <a:t>A/V, App Sharing, </a:t>
            </a:r>
            <a:r>
              <a:rPr lang="en-US" sz="1200" dirty="0">
                <a:latin typeface="Segoe UI" pitchFamily="34" charset="0"/>
                <a:ea typeface="Segoe UI" pitchFamily="34" charset="0"/>
                <a:cs typeface="Segoe UI" pitchFamily="34" charset="0"/>
              </a:rPr>
              <a:t>OWA, UM</a:t>
            </a:r>
          </a:p>
        </p:txBody>
      </p:sp>
      <p:sp>
        <p:nvSpPr>
          <p:cNvPr id="14" name="TextBox 158"/>
          <p:cNvSpPr txBox="1"/>
          <p:nvPr/>
        </p:nvSpPr>
        <p:spPr>
          <a:xfrm rot="19236450">
            <a:off x="5177501" y="3677431"/>
            <a:ext cx="1879041" cy="253916"/>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000" dirty="0">
                <a:latin typeface="Segoe UI" pitchFamily="34" charset="0"/>
                <a:ea typeface="Segoe UI" pitchFamily="34" charset="0"/>
                <a:cs typeface="Segoe UI" pitchFamily="34" charset="0"/>
              </a:rPr>
              <a:t>Sign-on and </a:t>
            </a:r>
            <a:r>
              <a:rPr lang="en-US" sz="1050" dirty="0">
                <a:latin typeface="Segoe UI" pitchFamily="34" charset="0"/>
                <a:ea typeface="Segoe UI" pitchFamily="34" charset="0"/>
                <a:cs typeface="Segoe UI" pitchFamily="34" charset="0"/>
              </a:rPr>
              <a:t>authentication</a:t>
            </a:r>
          </a:p>
        </p:txBody>
      </p:sp>
      <p:sp>
        <p:nvSpPr>
          <p:cNvPr id="15" name="TextBox 161"/>
          <p:cNvSpPr txBox="1"/>
          <p:nvPr/>
        </p:nvSpPr>
        <p:spPr>
          <a:xfrm rot="19736761">
            <a:off x="4796668" y="3531750"/>
            <a:ext cx="1085554" cy="253916"/>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050" dirty="0">
                <a:latin typeface="Segoe UI" pitchFamily="34" charset="0"/>
                <a:ea typeface="Segoe UI" pitchFamily="34" charset="0"/>
                <a:cs typeface="Segoe UI" pitchFamily="34" charset="0"/>
              </a:rPr>
              <a:t>Directory sync</a:t>
            </a:r>
          </a:p>
        </p:txBody>
      </p:sp>
      <p:cxnSp>
        <p:nvCxnSpPr>
          <p:cNvPr id="16" name="Straight Connector 15"/>
          <p:cNvCxnSpPr/>
          <p:nvPr/>
        </p:nvCxnSpPr>
        <p:spPr>
          <a:xfrm flipV="1">
            <a:off x="4495375" y="2376765"/>
            <a:ext cx="3255999" cy="1930164"/>
          </a:xfrm>
          <a:prstGeom prst="line">
            <a:avLst/>
          </a:prstGeom>
          <a:noFill/>
          <a:ln w="38100" cap="flat" cmpd="sng" algn="ctr">
            <a:solidFill>
              <a:srgbClr val="505050"/>
            </a:solidFill>
            <a:prstDash val="solid"/>
          </a:ln>
          <a:effectLst/>
        </p:spPr>
      </p:cxnSp>
      <p:sp>
        <p:nvSpPr>
          <p:cNvPr id="17" name="TextBox 164"/>
          <p:cNvSpPr txBox="1"/>
          <p:nvPr/>
        </p:nvSpPr>
        <p:spPr>
          <a:xfrm>
            <a:off x="7675174" y="5716777"/>
            <a:ext cx="2819400" cy="246221"/>
          </a:xfrm>
          <a:prstGeom prst="rect">
            <a:avLst/>
          </a:prstGeom>
          <a:solidFill>
            <a:srgbClr val="D2D2D2">
              <a:lumMod val="75000"/>
            </a:srgbClr>
          </a:solid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ysClr val="windowText" lastClr="000000"/>
                </a:solidFill>
                <a:effectLst/>
                <a:uLnTx/>
                <a:uFillTx/>
                <a:latin typeface="Segoe UI" pitchFamily="34" charset="0"/>
                <a:ea typeface="Segoe UI" pitchFamily="34" charset="0"/>
                <a:cs typeface="Segoe UI" pitchFamily="34" charset="0"/>
              </a:rPr>
              <a:t>DirSync</a:t>
            </a:r>
            <a:r>
              <a:rPr kumimoji="0" lang="en-US" sz="1600" b="0" i="0" u="none" strike="noStrike" kern="0" cap="none" spc="0" normalizeH="0" baseline="0" noProof="0" dirty="0" smtClean="0">
                <a:ln>
                  <a:noFill/>
                </a:ln>
                <a:solidFill>
                  <a:sysClr val="windowText" lastClr="000000"/>
                </a:solidFill>
                <a:effectLst/>
                <a:uLnTx/>
                <a:uFillTx/>
                <a:latin typeface="Segoe UI" pitchFamily="34" charset="0"/>
                <a:ea typeface="Segoe UI" pitchFamily="34" charset="0"/>
                <a:cs typeface="Segoe UI" pitchFamily="34" charset="0"/>
              </a:rPr>
              <a:t>–provisioning, GAL</a:t>
            </a:r>
          </a:p>
        </p:txBody>
      </p:sp>
      <p:sp>
        <p:nvSpPr>
          <p:cNvPr id="18" name="TextBox 165"/>
          <p:cNvSpPr txBox="1"/>
          <p:nvPr/>
        </p:nvSpPr>
        <p:spPr>
          <a:xfrm>
            <a:off x="7675175" y="5990376"/>
            <a:ext cx="2819400" cy="246221"/>
          </a:xfrm>
          <a:prstGeom prst="rect">
            <a:avLst/>
          </a:prstGeom>
          <a:solidFill>
            <a:srgbClr val="FFB900"/>
          </a:solid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Segoe UI" pitchFamily="34" charset="0"/>
                <a:ea typeface="Segoe UI" pitchFamily="34" charset="0"/>
                <a:cs typeface="Segoe UI" pitchFamily="34" charset="0"/>
              </a:rPr>
              <a:t>Federation for SSO</a:t>
            </a:r>
          </a:p>
        </p:txBody>
      </p:sp>
      <p:sp>
        <p:nvSpPr>
          <p:cNvPr id="19" name="TextBox 166"/>
          <p:cNvSpPr txBox="1"/>
          <p:nvPr/>
        </p:nvSpPr>
        <p:spPr>
          <a:xfrm>
            <a:off x="7675175" y="6276201"/>
            <a:ext cx="2819400" cy="246221"/>
          </a:xfrm>
          <a:prstGeom prst="rect">
            <a:avLst/>
          </a:prstGeom>
          <a:solidFill>
            <a:srgbClr val="C00000"/>
          </a:solid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rPr>
              <a:t>Hybrid Interoperability </a:t>
            </a:r>
          </a:p>
        </p:txBody>
      </p:sp>
      <p:sp>
        <p:nvSpPr>
          <p:cNvPr id="20" name="TextBox 167"/>
          <p:cNvSpPr txBox="1"/>
          <p:nvPr/>
        </p:nvSpPr>
        <p:spPr>
          <a:xfrm>
            <a:off x="7751374" y="5119374"/>
            <a:ext cx="2667000" cy="492443"/>
          </a:xfrm>
          <a:prstGeom prst="rect">
            <a:avLst/>
          </a:prstGeom>
          <a:noFill/>
        </p:spPr>
        <p:txBody>
          <a:bodyPr wrap="square" lIns="0" tIns="0" rIns="0" bIns="0"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600" dirty="0" smtClean="0">
                <a:latin typeface="Segoe UI" pitchFamily="34" charset="0"/>
                <a:ea typeface="Segoe UI" pitchFamily="34" charset="0"/>
                <a:cs typeface="Segoe UI" pitchFamily="34" charset="0"/>
              </a:rPr>
              <a:t>Integration between local IT systems and the cloud</a:t>
            </a:r>
          </a:p>
        </p:txBody>
      </p:sp>
      <p:sp>
        <p:nvSpPr>
          <p:cNvPr id="21" name="TextBox 169"/>
          <p:cNvSpPr txBox="1"/>
          <p:nvPr/>
        </p:nvSpPr>
        <p:spPr>
          <a:xfrm>
            <a:off x="8291546" y="2133600"/>
            <a:ext cx="2279229" cy="646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Exchange Online</a:t>
            </a:r>
          </a:p>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Skype for Business Online</a:t>
            </a:r>
          </a:p>
          <a:p>
            <a:pPr defTabSz="685955" fontAlgn="auto">
              <a:spcBef>
                <a:spcPts val="0"/>
              </a:spcBef>
              <a:spcAft>
                <a:spcPts val="0"/>
              </a:spcAft>
            </a:pPr>
            <a:r>
              <a:rPr lang="en-US" sz="1200" dirty="0" smtClean="0">
                <a:latin typeface="Segoe UI" pitchFamily="34" charset="0"/>
                <a:ea typeface="Segoe UI" pitchFamily="34" charset="0"/>
                <a:cs typeface="Segoe UI" pitchFamily="34" charset="0"/>
              </a:rPr>
              <a:t>OneDrive for Business Online</a:t>
            </a:r>
            <a:endParaRPr lang="en-US" sz="1200" dirty="0">
              <a:latin typeface="Segoe UI" pitchFamily="34" charset="0"/>
              <a:ea typeface="Segoe UI" pitchFamily="34" charset="0"/>
              <a:cs typeface="Segoe UI" pitchFamily="34" charset="0"/>
            </a:endParaRPr>
          </a:p>
        </p:txBody>
      </p:sp>
      <p:sp>
        <p:nvSpPr>
          <p:cNvPr id="22" name="TextBox 173"/>
          <p:cNvSpPr txBox="1"/>
          <p:nvPr/>
        </p:nvSpPr>
        <p:spPr>
          <a:xfrm>
            <a:off x="4018383" y="4991614"/>
            <a:ext cx="877370" cy="329932"/>
          </a:xfrm>
          <a:prstGeom prst="rect">
            <a:avLst/>
          </a:prstGeom>
          <a:noFill/>
        </p:spPr>
        <p:txBody>
          <a:bodyPr wrap="square" rtlCol="0" anchor="ctr">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685955" eaLnBrk="1" fontAlgn="auto" latinLnBrk="0" hangingPunct="1">
              <a:lnSpc>
                <a:spcPts val="975"/>
              </a:lnSpc>
              <a:spcBef>
                <a:spcPts val="0"/>
              </a:spcBef>
              <a:spcAft>
                <a:spcPts val="0"/>
              </a:spcAft>
              <a:buClrTx/>
              <a:buSzTx/>
              <a:buFontTx/>
              <a:buNone/>
              <a:tabLst/>
              <a:defRPr/>
            </a:pPr>
            <a:r>
              <a:rPr kumimoji="0" lang="en-US" sz="120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rPr>
              <a:t>Directory </a:t>
            </a:r>
            <a:endParaRPr kumimoji="0" lang="en-US" sz="1200" i="0" u="none" strike="noStrike" kern="0" cap="none" spc="0" normalizeH="0" baseline="0" noProof="0" dirty="0" smtClean="0">
              <a:ln>
                <a:noFill/>
              </a:ln>
              <a:solidFill>
                <a:sysClr val="windowText" lastClr="000000"/>
              </a:solidFill>
              <a:effectLst/>
              <a:uLnTx/>
              <a:uFillTx/>
              <a:latin typeface="Segoe UI" pitchFamily="34" charset="0"/>
              <a:ea typeface="Segoe UI" pitchFamily="34" charset="0"/>
              <a:cs typeface="Segoe UI" pitchFamily="34" charset="0"/>
            </a:endParaRPr>
          </a:p>
          <a:p>
            <a:pPr marL="0" marR="0" lvl="0" indent="0" algn="ctr" defTabSz="685955" eaLnBrk="1" fontAlgn="auto" latinLnBrk="0" hangingPunct="1">
              <a:lnSpc>
                <a:spcPts val="975"/>
              </a:lnSpc>
              <a:spcBef>
                <a:spcPts val="0"/>
              </a:spcBef>
              <a:spcAft>
                <a:spcPts val="0"/>
              </a:spcAft>
              <a:buClrTx/>
              <a:buSzTx/>
              <a:buFontTx/>
              <a:buNone/>
              <a:tabLst/>
              <a:defRPr/>
            </a:pPr>
            <a:r>
              <a:rPr kumimoji="0" lang="en-US" sz="1200" i="0" u="none" strike="noStrike" kern="0" cap="none" spc="0" normalizeH="0" baseline="0" noProof="0" dirty="0" smtClean="0">
                <a:ln>
                  <a:noFill/>
                </a:ln>
                <a:solidFill>
                  <a:sysClr val="windowText" lastClr="000000"/>
                </a:solidFill>
                <a:effectLst/>
                <a:uLnTx/>
                <a:uFillTx/>
                <a:latin typeface="Segoe UI" pitchFamily="34" charset="0"/>
                <a:ea typeface="Segoe UI" pitchFamily="34" charset="0"/>
                <a:cs typeface="Segoe UI" pitchFamily="34" charset="0"/>
              </a:rPr>
              <a:t>Sync</a:t>
            </a:r>
            <a:endParaRPr kumimoji="0" lang="en-US" sz="1200" i="0" u="none" strike="noStrike" kern="0" cap="none" spc="0" normalizeH="0" baseline="0" noProof="0" dirty="0">
              <a:ln>
                <a:noFill/>
              </a:ln>
              <a:solidFill>
                <a:sysClr val="windowText" lastClr="000000"/>
              </a:solidFill>
              <a:effectLst/>
              <a:uLnTx/>
              <a:uFillTx/>
              <a:latin typeface="Segoe UI" pitchFamily="34" charset="0"/>
              <a:ea typeface="Segoe UI" pitchFamily="34" charset="0"/>
              <a:cs typeface="Segoe UI" pitchFamily="34" charset="0"/>
            </a:endParaRPr>
          </a:p>
        </p:txBody>
      </p:sp>
      <p:sp>
        <p:nvSpPr>
          <p:cNvPr id="23" name="TextBox 174"/>
          <p:cNvSpPr txBox="1"/>
          <p:nvPr/>
        </p:nvSpPr>
        <p:spPr>
          <a:xfrm>
            <a:off x="2194046" y="3162173"/>
            <a:ext cx="731058" cy="223331"/>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lnSpc>
                <a:spcPts val="975"/>
              </a:lnSpc>
              <a:spcBef>
                <a:spcPts val="0"/>
              </a:spcBef>
              <a:spcAft>
                <a:spcPts val="0"/>
              </a:spcAft>
            </a:pPr>
            <a:r>
              <a:rPr lang="en-US" sz="1200" dirty="0">
                <a:latin typeface="Segoe UI" pitchFamily="34" charset="0"/>
                <a:ea typeface="Segoe UI" pitchFamily="34" charset="0"/>
                <a:cs typeface="Segoe UI" pitchFamily="34" charset="0"/>
              </a:rPr>
              <a:t>Edge</a:t>
            </a:r>
          </a:p>
        </p:txBody>
      </p:sp>
      <p:pic>
        <p:nvPicPr>
          <p:cNvPr id="24" name="Picture 23"/>
          <p:cNvPicPr>
            <a:picLocks noChangeAspect="1"/>
          </p:cNvPicPr>
          <p:nvPr/>
        </p:nvPicPr>
        <p:blipFill>
          <a:blip r:embed="rId2"/>
          <a:stretch>
            <a:fillRect/>
          </a:stretch>
        </p:blipFill>
        <p:spPr>
          <a:xfrm>
            <a:off x="4827807" y="5045311"/>
            <a:ext cx="528390" cy="591600"/>
          </a:xfrm>
          <a:prstGeom prst="rect">
            <a:avLst/>
          </a:prstGeom>
        </p:spPr>
      </p:pic>
      <p:pic>
        <p:nvPicPr>
          <p:cNvPr id="25" name="Picture 24"/>
          <p:cNvPicPr>
            <a:picLocks noChangeAspect="1"/>
          </p:cNvPicPr>
          <p:nvPr/>
        </p:nvPicPr>
        <p:blipFill>
          <a:blip r:embed="rId3"/>
          <a:stretch>
            <a:fillRect/>
          </a:stretch>
        </p:blipFill>
        <p:spPr>
          <a:xfrm>
            <a:off x="5059159" y="4340841"/>
            <a:ext cx="403245" cy="549840"/>
          </a:xfrm>
          <a:prstGeom prst="rect">
            <a:avLst/>
          </a:prstGeom>
        </p:spPr>
      </p:pic>
      <p:pic>
        <p:nvPicPr>
          <p:cNvPr id="26" name="Picture 25"/>
          <p:cNvPicPr>
            <a:picLocks noChangeAspect="1"/>
          </p:cNvPicPr>
          <p:nvPr/>
        </p:nvPicPr>
        <p:blipFill>
          <a:blip r:embed="rId4"/>
          <a:stretch>
            <a:fillRect/>
          </a:stretch>
        </p:blipFill>
        <p:spPr>
          <a:xfrm>
            <a:off x="4335661" y="4360626"/>
            <a:ext cx="528390" cy="591600"/>
          </a:xfrm>
          <a:prstGeom prst="rect">
            <a:avLst/>
          </a:prstGeom>
        </p:spPr>
      </p:pic>
      <p:pic>
        <p:nvPicPr>
          <p:cNvPr id="27" name="Picture 26"/>
          <p:cNvPicPr>
            <a:picLocks noChangeAspect="1"/>
          </p:cNvPicPr>
          <p:nvPr/>
        </p:nvPicPr>
        <p:blipFill>
          <a:blip r:embed="rId5"/>
          <a:stretch>
            <a:fillRect/>
          </a:stretch>
        </p:blipFill>
        <p:spPr>
          <a:xfrm>
            <a:off x="2864457" y="2900090"/>
            <a:ext cx="507533" cy="563760"/>
          </a:xfrm>
          <a:prstGeom prst="rect">
            <a:avLst/>
          </a:prstGeom>
        </p:spPr>
      </p:pic>
      <p:pic>
        <p:nvPicPr>
          <p:cNvPr id="28" name="Picture 27"/>
          <p:cNvPicPr>
            <a:picLocks noChangeAspect="1"/>
          </p:cNvPicPr>
          <p:nvPr/>
        </p:nvPicPr>
        <p:blipFill>
          <a:blip r:embed="rId6"/>
          <a:stretch>
            <a:fillRect/>
          </a:stretch>
        </p:blipFill>
        <p:spPr>
          <a:xfrm>
            <a:off x="7042140" y="2037290"/>
            <a:ext cx="1295741" cy="820973"/>
          </a:xfrm>
          <a:prstGeom prst="rect">
            <a:avLst/>
          </a:prstGeom>
        </p:spPr>
      </p:pic>
      <p:pic>
        <p:nvPicPr>
          <p:cNvPr id="29" name="Picture 28"/>
          <p:cNvPicPr>
            <a:picLocks noChangeAspect="1"/>
          </p:cNvPicPr>
          <p:nvPr/>
        </p:nvPicPr>
        <p:blipFill>
          <a:blip r:embed="rId7"/>
          <a:stretch>
            <a:fillRect/>
          </a:stretch>
        </p:blipFill>
        <p:spPr>
          <a:xfrm>
            <a:off x="6706408" y="1724599"/>
            <a:ext cx="903825" cy="215760"/>
          </a:xfrm>
          <a:prstGeom prst="rect">
            <a:avLst/>
          </a:prstGeom>
        </p:spPr>
      </p:pic>
      <p:pic>
        <p:nvPicPr>
          <p:cNvPr id="30" name="Picture 29"/>
          <p:cNvPicPr>
            <a:picLocks noChangeAspect="1"/>
          </p:cNvPicPr>
          <p:nvPr/>
        </p:nvPicPr>
        <p:blipFill>
          <a:blip r:embed="rId8"/>
          <a:stretch>
            <a:fillRect/>
          </a:stretch>
        </p:blipFill>
        <p:spPr>
          <a:xfrm>
            <a:off x="2761670" y="5666454"/>
            <a:ext cx="570105" cy="473280"/>
          </a:xfrm>
          <a:prstGeom prst="rect">
            <a:avLst/>
          </a:prstGeom>
        </p:spPr>
      </p:pic>
      <p:cxnSp>
        <p:nvCxnSpPr>
          <p:cNvPr id="31" name="Straight Connector 30"/>
          <p:cNvCxnSpPr>
            <a:stCxn id="30" idx="0"/>
          </p:cNvCxnSpPr>
          <p:nvPr/>
        </p:nvCxnSpPr>
        <p:spPr>
          <a:xfrm flipH="1" flipV="1">
            <a:off x="3046722" y="4764607"/>
            <a:ext cx="1" cy="901847"/>
          </a:xfrm>
          <a:prstGeom prst="line">
            <a:avLst/>
          </a:prstGeom>
          <a:noFill/>
          <a:ln w="28575" cap="flat" cmpd="sng" algn="ctr">
            <a:solidFill>
              <a:srgbClr val="505050"/>
            </a:solidFill>
            <a:prstDash val="sysDash"/>
          </a:ln>
          <a:effectLst/>
        </p:spPr>
      </p:cxnSp>
      <p:pic>
        <p:nvPicPr>
          <p:cNvPr id="32" name="Picture 31"/>
          <p:cNvPicPr>
            <a:picLocks noChangeAspect="1"/>
          </p:cNvPicPr>
          <p:nvPr/>
        </p:nvPicPr>
        <p:blipFill>
          <a:blip r:embed="rId9"/>
          <a:stretch>
            <a:fillRect/>
          </a:stretch>
        </p:blipFill>
        <p:spPr>
          <a:xfrm>
            <a:off x="2822641" y="4221944"/>
            <a:ext cx="590963" cy="654240"/>
          </a:xfrm>
          <a:prstGeom prst="rect">
            <a:avLst/>
          </a:prstGeom>
        </p:spPr>
      </p:pic>
      <p:sp>
        <p:nvSpPr>
          <p:cNvPr id="33" name="TextBox 149"/>
          <p:cNvSpPr txBox="1"/>
          <p:nvPr/>
        </p:nvSpPr>
        <p:spPr>
          <a:xfrm>
            <a:off x="4246175" y="1699691"/>
            <a:ext cx="2242986" cy="30777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400" b="0" dirty="0" smtClean="0">
                <a:latin typeface="Segoe UI" pitchFamily="34" charset="0"/>
                <a:ea typeface="Segoe UI" pitchFamily="34" charset="0"/>
                <a:cs typeface="Segoe UI" pitchFamily="34" charset="0"/>
              </a:rPr>
              <a:t>On-Premises Environment</a:t>
            </a:r>
            <a:endParaRPr lang="en-US" sz="1400" b="0" dirty="0">
              <a:latin typeface="Segoe UI" pitchFamily="34" charset="0"/>
              <a:ea typeface="Segoe UI" pitchFamily="34" charset="0"/>
              <a:cs typeface="Segoe UI" pitchFamily="34" charset="0"/>
            </a:endParaRPr>
          </a:p>
        </p:txBody>
      </p:sp>
      <p:cxnSp>
        <p:nvCxnSpPr>
          <p:cNvPr id="34" name="Straight Connector 33"/>
          <p:cNvCxnSpPr/>
          <p:nvPr/>
        </p:nvCxnSpPr>
        <p:spPr bwMode="auto">
          <a:xfrm flipV="1">
            <a:off x="2001227" y="1961233"/>
            <a:ext cx="8264748" cy="122435"/>
          </a:xfrm>
          <a:prstGeom prst="line">
            <a:avLst/>
          </a:prstGeom>
          <a:gradFill rotWithShape="1">
            <a:gsLst>
              <a:gs pos="0">
                <a:srgbClr val="E4CD9A"/>
              </a:gs>
              <a:gs pos="100000">
                <a:srgbClr val="EEEFD7"/>
              </a:gs>
            </a:gsLst>
            <a:lin ang="2700000" scaled="1"/>
          </a:gradFill>
          <a:ln w="9525" cap="flat" cmpd="sng" algn="ctr">
            <a:solidFill>
              <a:schemeClr val="bg1">
                <a:lumMod val="65000"/>
              </a:schemeClr>
            </a:solidFill>
            <a:prstDash val="solid"/>
            <a:round/>
            <a:headEnd type="none" w="med" len="med"/>
            <a:tailEnd type="none" w="med" len="med"/>
          </a:ln>
          <a:effectLst>
            <a:outerShdw dist="35921" dir="2700000" algn="ctr" rotWithShape="0">
              <a:srgbClr val="AFAFAF"/>
            </a:outerShdw>
          </a:effectLst>
        </p:spPr>
      </p:cxnSp>
      <p:sp>
        <p:nvSpPr>
          <p:cNvPr id="35" name="TextBox 149"/>
          <p:cNvSpPr txBox="1"/>
          <p:nvPr/>
        </p:nvSpPr>
        <p:spPr>
          <a:xfrm>
            <a:off x="2569775" y="6128875"/>
            <a:ext cx="976549" cy="43088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On-Premises</a:t>
            </a:r>
            <a:endParaRPr lang="en-US" sz="1100" b="0" dirty="0">
              <a:latin typeface="Segoe UI" pitchFamily="34" charset="0"/>
              <a:ea typeface="Segoe UI" pitchFamily="34" charset="0"/>
              <a:cs typeface="Segoe UI" pitchFamily="34" charset="0"/>
            </a:endParaRPr>
          </a:p>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User</a:t>
            </a:r>
            <a:endParaRPr lang="en-US" sz="1100" b="0" dirty="0">
              <a:latin typeface="Segoe UI" pitchFamily="34" charset="0"/>
              <a:ea typeface="Segoe UI" pitchFamily="34" charset="0"/>
              <a:cs typeface="Segoe UI" pitchFamily="34" charset="0"/>
            </a:endParaRPr>
          </a:p>
        </p:txBody>
      </p:sp>
      <p:pic>
        <p:nvPicPr>
          <p:cNvPr id="36" name="Picture 35"/>
          <p:cNvPicPr>
            <a:picLocks noChangeAspect="1"/>
          </p:cNvPicPr>
          <p:nvPr/>
        </p:nvPicPr>
        <p:blipFill>
          <a:blip r:embed="rId8"/>
          <a:stretch>
            <a:fillRect/>
          </a:stretch>
        </p:blipFill>
        <p:spPr>
          <a:xfrm>
            <a:off x="6059053" y="5892235"/>
            <a:ext cx="570105" cy="473280"/>
          </a:xfrm>
          <a:prstGeom prst="rect">
            <a:avLst/>
          </a:prstGeom>
        </p:spPr>
      </p:pic>
      <p:cxnSp>
        <p:nvCxnSpPr>
          <p:cNvPr id="37" name="Straight Connector 36"/>
          <p:cNvCxnSpPr>
            <a:stCxn id="36" idx="0"/>
          </p:cNvCxnSpPr>
          <p:nvPr/>
        </p:nvCxnSpPr>
        <p:spPr>
          <a:xfrm flipV="1">
            <a:off x="6344106" y="2956012"/>
            <a:ext cx="1013775" cy="2936223"/>
          </a:xfrm>
          <a:prstGeom prst="line">
            <a:avLst/>
          </a:prstGeom>
          <a:noFill/>
          <a:ln w="28575" cap="flat" cmpd="sng" algn="ctr">
            <a:solidFill>
              <a:srgbClr val="505050"/>
            </a:solidFill>
            <a:prstDash val="sysDash"/>
          </a:ln>
          <a:effectLst/>
        </p:spPr>
      </p:cxnSp>
      <p:sp>
        <p:nvSpPr>
          <p:cNvPr id="38" name="TextBox 149"/>
          <p:cNvSpPr txBox="1"/>
          <p:nvPr/>
        </p:nvSpPr>
        <p:spPr>
          <a:xfrm>
            <a:off x="6015434" y="6354656"/>
            <a:ext cx="679994" cy="430887"/>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On-Line</a:t>
            </a:r>
            <a:endParaRPr lang="en-US" sz="1100" b="0" dirty="0">
              <a:latin typeface="Segoe UI" pitchFamily="34" charset="0"/>
              <a:ea typeface="Segoe UI" pitchFamily="34" charset="0"/>
              <a:cs typeface="Segoe UI" pitchFamily="34" charset="0"/>
            </a:endParaRPr>
          </a:p>
          <a:p>
            <a:pPr algn="ctr" defTabSz="685955" fontAlgn="auto">
              <a:spcBef>
                <a:spcPts val="0"/>
              </a:spcBef>
              <a:spcAft>
                <a:spcPts val="0"/>
              </a:spcAft>
            </a:pPr>
            <a:r>
              <a:rPr lang="en-US" sz="1100" b="0" dirty="0" smtClean="0">
                <a:latin typeface="Segoe UI" pitchFamily="34" charset="0"/>
                <a:ea typeface="Segoe UI" pitchFamily="34" charset="0"/>
                <a:cs typeface="Segoe UI" pitchFamily="34" charset="0"/>
              </a:rPr>
              <a:t>User</a:t>
            </a:r>
            <a:endParaRPr lang="en-US" sz="1100" b="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81959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Alfredo Jiménez Martín</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Enterprise Communication Global </a:t>
            </a:r>
            <a:r>
              <a:rPr lang="es-ES" dirty="0" err="1" smtClean="0"/>
              <a:t>Practice</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MICROSOFT</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smtClean="0"/>
              <a:t>Services Consultant</a:t>
            </a:r>
            <a:endParaRPr lang="es-ES" dirty="0"/>
          </a:p>
        </p:txBody>
      </p:sp>
      <p:pic>
        <p:nvPicPr>
          <p:cNvPr id="29" name="Picture Placeholder 28"/>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425" b="425"/>
          <a:stretch>
            <a:fillRect/>
          </a:stretch>
        </p:blipFill>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96" y="3860741"/>
            <a:ext cx="2354318" cy="547780"/>
          </a:xfrm>
          <a:prstGeom prst="rect">
            <a:avLst/>
          </a:prstGeom>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Manageability Improvements</a:t>
            </a:r>
            <a:endParaRPr lang="en-US" dirty="0"/>
          </a:p>
        </p:txBody>
      </p:sp>
      <p:pic>
        <p:nvPicPr>
          <p:cNvPr id="5" name="Content Placeholder 4"/>
          <p:cNvPicPr>
            <a:picLocks noGrp="1" noChangeAspect="1"/>
          </p:cNvPicPr>
          <p:nvPr>
            <p:ph idx="1"/>
          </p:nvPr>
        </p:nvPicPr>
        <p:blipFill>
          <a:blip r:embed="rId2"/>
          <a:stretch>
            <a:fillRect/>
          </a:stretch>
        </p:blipFill>
        <p:spPr>
          <a:xfrm>
            <a:off x="490088" y="1368425"/>
            <a:ext cx="7905062" cy="4351338"/>
          </a:xfrm>
          <a:prstGeom prst="rect">
            <a:avLst/>
          </a:prstGeom>
        </p:spPr>
      </p:pic>
      <p:sp>
        <p:nvSpPr>
          <p:cNvPr id="6" name="Rectangle 5"/>
          <p:cNvSpPr/>
          <p:nvPr/>
        </p:nvSpPr>
        <p:spPr>
          <a:xfrm>
            <a:off x="1930400" y="3544094"/>
            <a:ext cx="3086100" cy="1422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05401" y="2514600"/>
            <a:ext cx="6775692" cy="3898900"/>
          </a:xfrm>
          <a:prstGeom prst="rect">
            <a:avLst/>
          </a:prstGeom>
        </p:spPr>
      </p:pic>
    </p:spTree>
    <p:extLst>
      <p:ext uri="{BB962C8B-B14F-4D97-AF65-F5344CB8AC3E}">
        <p14:creationId xmlns:p14="http://schemas.microsoft.com/office/powerpoint/2010/main" val="6954973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 Online, </a:t>
            </a:r>
            <a:r>
              <a:rPr lang="en-US" dirty="0" err="1"/>
              <a:t>OnPremise</a:t>
            </a:r>
            <a:r>
              <a:rPr lang="en-US" dirty="0"/>
              <a:t>, Hybrid</a:t>
            </a:r>
          </a:p>
        </p:txBody>
      </p:sp>
      <p:graphicFrame>
        <p:nvGraphicFramePr>
          <p:cNvPr id="8" name="Table 7"/>
          <p:cNvGraphicFramePr>
            <a:graphicFrameLocks noGrp="1"/>
          </p:cNvGraphicFramePr>
          <p:nvPr>
            <p:extLst>
              <p:ext uri="{D42A27DB-BD31-4B8C-83A1-F6EECF244321}">
                <p14:modId xmlns:p14="http://schemas.microsoft.com/office/powerpoint/2010/main" val="2994386791"/>
              </p:ext>
            </p:extLst>
          </p:nvPr>
        </p:nvGraphicFramePr>
        <p:xfrm>
          <a:off x="114300" y="1600200"/>
          <a:ext cx="11887200" cy="4053840"/>
        </p:xfrm>
        <a:graphic>
          <a:graphicData uri="http://schemas.openxmlformats.org/drawingml/2006/table">
            <a:tbl>
              <a:tblPr firstRow="1" bandRow="1">
                <a:tableStyleId>{5C22544A-7EE6-4342-B048-85BDC9FD1C3A}</a:tableStyleId>
              </a:tblPr>
              <a:tblGrid>
                <a:gridCol w="3644900"/>
                <a:gridCol w="1778000"/>
                <a:gridCol w="2006600"/>
                <a:gridCol w="2273300"/>
                <a:gridCol w="2184400"/>
              </a:tblGrid>
              <a:tr h="403225">
                <a:tc>
                  <a:txBody>
                    <a:bodyPr/>
                    <a:lstStyle/>
                    <a:p>
                      <a:endParaRPr lang="de-AT" sz="1400" dirty="0"/>
                    </a:p>
                  </a:txBody>
                  <a:tcPr/>
                </a:tc>
                <a:tc>
                  <a:txBody>
                    <a:bodyPr/>
                    <a:lstStyle/>
                    <a:p>
                      <a:r>
                        <a:rPr lang="en-US" sz="1400" dirty="0" smtClean="0"/>
                        <a:t>On premises user</a:t>
                      </a:r>
                      <a:endParaRPr lang="de-AT" sz="1400" dirty="0"/>
                    </a:p>
                  </a:txBody>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On premises</a:t>
                      </a:r>
                      <a:r>
                        <a:rPr lang="en-US" sz="1400" baseline="0" dirty="0" smtClean="0"/>
                        <a:t> user + Hybrid features</a:t>
                      </a:r>
                      <a:endParaRPr lang="de-AT" sz="1400" dirty="0" smtClean="0"/>
                    </a:p>
                  </a:txBody>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Online user + </a:t>
                      </a:r>
                    </a:p>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Hybrid features</a:t>
                      </a:r>
                      <a:endParaRPr lang="de-AT" sz="1400" dirty="0" smtClean="0"/>
                    </a:p>
                  </a:txBody>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400" dirty="0" smtClean="0"/>
                        <a:t>Online user</a:t>
                      </a:r>
                      <a:endParaRPr lang="de-AT" sz="1400" dirty="0" smtClean="0"/>
                    </a:p>
                  </a:txBody>
                  <a:tcPr/>
                </a:tc>
              </a:tr>
              <a:tr h="121807">
                <a:tc>
                  <a:txBody>
                    <a:bodyPr/>
                    <a:lstStyle/>
                    <a:p>
                      <a:r>
                        <a:rPr lang="en-US" sz="1400" dirty="0" smtClean="0"/>
                        <a:t>IM/Presence</a:t>
                      </a:r>
                      <a:endParaRPr lang="de-AT" sz="1400" dirty="0"/>
                    </a:p>
                  </a:txBody>
                  <a:tcPr/>
                </a:tc>
                <a:tc gridSpan="4">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21807">
                <a:tc>
                  <a:txBody>
                    <a:bodyPr/>
                    <a:lstStyle/>
                    <a:p>
                      <a:r>
                        <a:rPr lang="en-US" sz="1400" dirty="0" smtClean="0"/>
                        <a:t>Conferencing</a:t>
                      </a:r>
                      <a:endParaRPr lang="de-AT" sz="1400" dirty="0"/>
                    </a:p>
                  </a:txBody>
                  <a:tcPr/>
                </a:tc>
                <a:tc gridSpan="4">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21807">
                <a:tc>
                  <a:txBody>
                    <a:bodyPr/>
                    <a:lstStyle/>
                    <a:p>
                      <a:r>
                        <a:rPr lang="en-US" sz="1400" dirty="0" smtClean="0"/>
                        <a:t>Dial-in conferencing</a:t>
                      </a:r>
                      <a:endParaRPr lang="de-AT" sz="1400" dirty="0"/>
                    </a:p>
                  </a:txBody>
                  <a:tcPr/>
                </a:tc>
                <a:tc gridSpan="2">
                  <a:txBody>
                    <a:bodyPr/>
                    <a:lstStyle/>
                    <a:p>
                      <a:pPr algn="ctr"/>
                      <a:r>
                        <a:rPr lang="en-US" sz="1400" dirty="0" smtClean="0"/>
                        <a:t>Via local PBX/PSTN</a:t>
                      </a:r>
                    </a:p>
                    <a:p>
                      <a:pPr algn="ctr"/>
                      <a:r>
                        <a:rPr lang="en-US" sz="1400" dirty="0" smtClean="0"/>
                        <a:t>or </a:t>
                      </a:r>
                    </a:p>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t>New PSTN Conferencing  in Office 365</a:t>
                      </a:r>
                      <a:r>
                        <a:rPr lang="en-US" sz="1400" baseline="0" dirty="0" smtClean="0"/>
                        <a:t>**</a:t>
                      </a:r>
                      <a:endParaRPr lang="de-AT" sz="1400" dirty="0" smtClean="0"/>
                    </a:p>
                  </a:txBody>
                  <a:tcPr>
                    <a:solidFill>
                      <a:srgbClr val="92D050"/>
                    </a:solidFill>
                  </a:tcPr>
                </a:tc>
                <a:tc hMerge="1">
                  <a:txBody>
                    <a:bodyPr/>
                    <a:lstStyle/>
                    <a:p>
                      <a:endParaRPr lang="en-US"/>
                    </a:p>
                  </a:txBody>
                  <a:tcPr/>
                </a:tc>
                <a:tc gridSpan="2">
                  <a:txBody>
                    <a:bodyPr/>
                    <a:lstStyle/>
                    <a:p>
                      <a:pPr algn="ctr"/>
                      <a:r>
                        <a:rPr lang="en-US" sz="1400" dirty="0" smtClean="0"/>
                        <a:t>Audio Conferencing Provider </a:t>
                      </a:r>
                    </a:p>
                    <a:p>
                      <a:pPr algn="ctr"/>
                      <a:r>
                        <a:rPr lang="en-US" sz="1400" dirty="0" smtClean="0"/>
                        <a:t>or </a:t>
                      </a:r>
                    </a:p>
                    <a:p>
                      <a:pPr algn="ctr"/>
                      <a:r>
                        <a:rPr lang="en-US" sz="1400" dirty="0" smtClean="0"/>
                        <a:t>New PSTN Conferencing  in Office 365*</a:t>
                      </a:r>
                    </a:p>
                  </a:txBody>
                  <a:tcPr>
                    <a:solidFill>
                      <a:srgbClr val="92D050"/>
                    </a:solidFill>
                  </a:tcPr>
                </a:tc>
                <a:tc hMerge="1">
                  <a:txBody>
                    <a:bodyPr/>
                    <a:lstStyle/>
                    <a:p>
                      <a:endParaRPr lang="en-US"/>
                    </a:p>
                  </a:txBody>
                  <a:tcPr/>
                </a:tc>
              </a:tr>
              <a:tr h="121807">
                <a:tc rowSpan="2">
                  <a:txBody>
                    <a:bodyPr/>
                    <a:lstStyle/>
                    <a:p>
                      <a:r>
                        <a:rPr lang="en-US" sz="1400" dirty="0" smtClean="0"/>
                        <a:t>Enterprise Voice</a:t>
                      </a:r>
                      <a:endParaRPr lang="de-AT" sz="1400" dirty="0"/>
                    </a:p>
                  </a:txBody>
                  <a:tcPr/>
                </a:tc>
                <a:tc gridSpan="2">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t>Via local PBX/PSTN</a:t>
                      </a:r>
                    </a:p>
                  </a:txBody>
                  <a:tcPr>
                    <a:lnB w="12700" cap="flat" cmpd="sng" algn="ctr">
                      <a:noFill/>
                      <a:prstDash val="solid"/>
                      <a:round/>
                      <a:headEnd type="none" w="med" len="med"/>
                      <a:tailEnd type="none" w="med" len="med"/>
                    </a:lnB>
                    <a:solidFill>
                      <a:srgbClr val="92D050"/>
                    </a:solidFill>
                  </a:tcPr>
                </a:tc>
                <a:tc hMerge="1">
                  <a:txBody>
                    <a:bodyPr/>
                    <a:lstStyle/>
                    <a:p>
                      <a:endParaRPr lang="en-US"/>
                    </a:p>
                  </a:txBody>
                  <a:tcPr/>
                </a:tc>
                <a:tc gridSpan="2">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t>New PSTN Calling in Office 365*</a:t>
                      </a:r>
                    </a:p>
                  </a:txBody>
                  <a:tcPr>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r>
              <a:tr h="121807">
                <a:tc vMerge="1">
                  <a:txBody>
                    <a:bodyPr/>
                    <a:lstStyle/>
                    <a:p>
                      <a:endParaRPr lang="de-AT" dirty="0"/>
                    </a:p>
                  </a:txBody>
                  <a:tcPr/>
                </a:tc>
                <a:tc gridSpan="3">
                  <a:txBody>
                    <a:bodyPr/>
                    <a:lstStyle/>
                    <a:p>
                      <a:pPr marL="0" marR="0" indent="0" algn="r" defTabSz="932667" rtl="0" eaLnBrk="1" fontAlgn="auto" latinLnBrk="0" hangingPunct="1">
                        <a:lnSpc>
                          <a:spcPct val="100000"/>
                        </a:lnSpc>
                        <a:spcBef>
                          <a:spcPts val="0"/>
                        </a:spcBef>
                        <a:spcAft>
                          <a:spcPts val="0"/>
                        </a:spcAft>
                        <a:buClrTx/>
                        <a:buSzTx/>
                        <a:buFontTx/>
                        <a:buNone/>
                        <a:tabLst/>
                        <a:defRPr/>
                      </a:pPr>
                      <a:r>
                        <a:rPr lang="en-US" sz="1400" dirty="0" smtClean="0"/>
                        <a:t>Via local PBX/PSTN***</a:t>
                      </a:r>
                    </a:p>
                  </a:txBody>
                  <a:tcPr>
                    <a:lnT w="12700" cap="flat" cmpd="sng" algn="ctr">
                      <a:noFill/>
                      <a:prstDash val="solid"/>
                      <a:round/>
                      <a:headEnd type="none" w="med" len="med"/>
                      <a:tailEnd type="none" w="med" len="med"/>
                    </a:lnT>
                    <a:solidFill>
                      <a:srgbClr val="92D050"/>
                    </a:solidFill>
                  </a:tcPr>
                </a:tc>
                <a:tc hMerge="1">
                  <a:txBody>
                    <a:bodyPr/>
                    <a:lstStyle/>
                    <a:p>
                      <a:endParaRPr lang="en-US"/>
                    </a:p>
                  </a:txBody>
                  <a:tcPr/>
                </a:tc>
                <a:tc hMerge="1">
                  <a:txBody>
                    <a:bodyPr/>
                    <a:lstStyle/>
                    <a:p>
                      <a:endParaRPr lang="en-US"/>
                    </a:p>
                  </a:txBody>
                  <a:tcPr/>
                </a:tc>
                <a:tc>
                  <a:txBody>
                    <a:bodyPr/>
                    <a:lstStyle/>
                    <a:p>
                      <a:endParaRPr lang="en-US"/>
                    </a:p>
                  </a:txBody>
                  <a:tcPr>
                    <a:lnT w="12700" cap="flat" cmpd="sng" algn="ctr">
                      <a:noFill/>
                      <a:prstDash val="solid"/>
                      <a:round/>
                      <a:headEnd type="none" w="med" len="med"/>
                      <a:tailEnd type="none" w="med" len="med"/>
                    </a:lnT>
                    <a:solidFill>
                      <a:srgbClr val="92D050"/>
                    </a:solidFill>
                  </a:tcPr>
                </a:tc>
              </a:tr>
              <a:tr h="121807">
                <a:tc>
                  <a:txBody>
                    <a:bodyPr/>
                    <a:lstStyle/>
                    <a:p>
                      <a:r>
                        <a:rPr lang="en-US" sz="1400" dirty="0" smtClean="0"/>
                        <a:t>Persistent Chat</a:t>
                      </a:r>
                      <a:endParaRPr lang="de-AT" sz="1400" dirty="0"/>
                    </a:p>
                  </a:txBody>
                  <a:tcPr>
                    <a:solidFill>
                      <a:srgbClr val="CBD6F0"/>
                    </a:solidFill>
                  </a:tcPr>
                </a:tc>
                <a:tc gridSpan="2">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gridSpan="2">
                  <a:txBody>
                    <a:bodyPr/>
                    <a:lstStyle/>
                    <a:p>
                      <a:pPr algn="ctr"/>
                      <a:r>
                        <a:rPr lang="en-US" sz="1400" dirty="0" smtClean="0"/>
                        <a:t>No</a:t>
                      </a:r>
                      <a:endParaRPr lang="de-AT" sz="1400" dirty="0"/>
                    </a:p>
                  </a:txBody>
                  <a:tcPr>
                    <a:solidFill>
                      <a:srgbClr val="FFC000"/>
                    </a:solidFill>
                  </a:tcPr>
                </a:tc>
                <a:tc hMerge="1">
                  <a:txBody>
                    <a:bodyPr/>
                    <a:lstStyle/>
                    <a:p>
                      <a:endParaRPr lang="en-US"/>
                    </a:p>
                  </a:txBody>
                  <a:tcPr/>
                </a:tc>
              </a:tr>
              <a:tr h="121807">
                <a:tc>
                  <a:txBody>
                    <a:bodyPr/>
                    <a:lstStyle/>
                    <a:p>
                      <a:r>
                        <a:rPr lang="en-US" sz="1400" dirty="0" smtClean="0"/>
                        <a:t>Broadcast meeting* </a:t>
                      </a:r>
                      <a:endParaRPr lang="de-AT" sz="1400" dirty="0"/>
                    </a:p>
                  </a:txBody>
                  <a:tcPr>
                    <a:solidFill>
                      <a:srgbClr val="E7ECF8"/>
                    </a:solidFill>
                  </a:tcPr>
                </a:tc>
                <a:tc>
                  <a:txBody>
                    <a:bodyPr/>
                    <a:lstStyle/>
                    <a:p>
                      <a:pPr algn="ctr"/>
                      <a:r>
                        <a:rPr lang="en-US" sz="1400" dirty="0" smtClean="0"/>
                        <a:t>No</a:t>
                      </a:r>
                      <a:endParaRPr lang="de-AT" sz="1400" dirty="0"/>
                    </a:p>
                  </a:txBody>
                  <a:tcPr>
                    <a:solidFill>
                      <a:srgbClr val="FFC000"/>
                    </a:solidFill>
                  </a:tcPr>
                </a:tc>
                <a:tc gridSpan="3">
                  <a:txBody>
                    <a:bodyPr/>
                    <a:lstStyle/>
                    <a:p>
                      <a:pPr algn="ctr"/>
                      <a:r>
                        <a:rPr lang="en-US" sz="1400" dirty="0" smtClean="0"/>
                        <a:t>Yes</a:t>
                      </a:r>
                      <a:endParaRPr lang="de-AT" sz="1400" dirty="0"/>
                    </a:p>
                  </a:txBody>
                  <a:tcPr>
                    <a:solidFill>
                      <a:srgbClr val="92D050"/>
                    </a:solidFill>
                  </a:tcPr>
                </a:tc>
                <a:tc hMerge="1">
                  <a:txBody>
                    <a:bodyPr/>
                    <a:lstStyle/>
                    <a:p>
                      <a:endParaRPr lang="en-US"/>
                    </a:p>
                  </a:txBody>
                  <a:tcPr/>
                </a:tc>
                <a:tc hMerge="1">
                  <a:txBody>
                    <a:bodyPr/>
                    <a:lstStyle/>
                    <a:p>
                      <a:endParaRPr lang="en-US"/>
                    </a:p>
                  </a:txBody>
                  <a:tcPr/>
                </a:tc>
              </a:tr>
              <a:tr h="121807">
                <a:tc>
                  <a:txBody>
                    <a:bodyPr/>
                    <a:lstStyle/>
                    <a:p>
                      <a:r>
                        <a:rPr lang="en-US" sz="1400" dirty="0" smtClean="0"/>
                        <a:t>Cloud conferencing recording*</a:t>
                      </a:r>
                      <a:endParaRPr lang="de-AT" sz="1400" dirty="0"/>
                    </a:p>
                  </a:txBody>
                  <a:tcPr>
                    <a:solidFill>
                      <a:srgbClr val="CBD6F0"/>
                    </a:solidFill>
                  </a:tcPr>
                </a:tc>
                <a:tc>
                  <a:txBody>
                    <a:bodyPr/>
                    <a:lstStyle/>
                    <a:p>
                      <a:pPr algn="ctr"/>
                      <a:r>
                        <a:rPr lang="en-US" sz="1400" dirty="0" smtClean="0"/>
                        <a:t>No</a:t>
                      </a:r>
                      <a:endParaRPr lang="de-AT" sz="1400" dirty="0"/>
                    </a:p>
                  </a:txBody>
                  <a:tcPr anchor="ctr">
                    <a:solidFill>
                      <a:srgbClr val="FFC000"/>
                    </a:solidFill>
                  </a:tcPr>
                </a:tc>
                <a:tc gridSpan="3">
                  <a:txBody>
                    <a:bodyPr/>
                    <a:lstStyle/>
                    <a:p>
                      <a:pPr algn="ctr"/>
                      <a:r>
                        <a:rPr lang="en-US" sz="1400" dirty="0" smtClean="0"/>
                        <a:t>Yes</a:t>
                      </a:r>
                      <a:endParaRPr lang="de-AT" sz="1400" dirty="0"/>
                    </a:p>
                  </a:txBody>
                  <a:tcPr anchor="ctr">
                    <a:solidFill>
                      <a:srgbClr val="92D050"/>
                    </a:solidFill>
                  </a:tcPr>
                </a:tc>
                <a:tc hMerge="1">
                  <a:txBody>
                    <a:bodyPr/>
                    <a:lstStyle/>
                    <a:p>
                      <a:endParaRPr lang="en-US"/>
                    </a:p>
                  </a:txBody>
                  <a:tcPr/>
                </a:tc>
                <a:tc hMerge="1">
                  <a:txBody>
                    <a:bodyPr/>
                    <a:lstStyle/>
                    <a:p>
                      <a:endParaRPr lang="en-US"/>
                    </a:p>
                  </a:txBody>
                  <a:tcPr/>
                </a:tc>
              </a:tr>
              <a:tr h="121807">
                <a:tc>
                  <a:txBody>
                    <a:bodyPr/>
                    <a:lstStyle/>
                    <a:p>
                      <a:r>
                        <a:rPr lang="en-US" sz="1400" dirty="0" smtClean="0"/>
                        <a:t>Video Interop</a:t>
                      </a:r>
                      <a:r>
                        <a:rPr lang="en-US" sz="1400" baseline="0" dirty="0" smtClean="0"/>
                        <a:t> Server</a:t>
                      </a:r>
                      <a:endParaRPr lang="de-AT" sz="1400" dirty="0"/>
                    </a:p>
                  </a:txBody>
                  <a:tcPr>
                    <a:solidFill>
                      <a:srgbClr val="E7ECF8"/>
                    </a:solidFill>
                  </a:tcPr>
                </a:tc>
                <a:tc gridSpan="3">
                  <a:txBody>
                    <a:bodyPr/>
                    <a:lstStyle/>
                    <a:p>
                      <a:pPr algn="ctr"/>
                      <a:r>
                        <a:rPr lang="en-US" sz="1400" dirty="0" smtClean="0"/>
                        <a:t>VIS calls possible</a:t>
                      </a:r>
                      <a:endParaRPr lang="de-AT" sz="1400" dirty="0"/>
                    </a:p>
                  </a:txBody>
                  <a:tcPr>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sz="1400" dirty="0" smtClean="0"/>
                        <a:t>No</a:t>
                      </a:r>
                      <a:endParaRPr lang="de-AT" sz="1400" dirty="0"/>
                    </a:p>
                  </a:txBody>
                  <a:tcPr>
                    <a:solidFill>
                      <a:srgbClr val="FFC000"/>
                    </a:solidFill>
                  </a:tcPr>
                </a:tc>
              </a:tr>
              <a:tr h="121807">
                <a:tc>
                  <a:txBody>
                    <a:bodyPr/>
                    <a:lstStyle/>
                    <a:p>
                      <a:r>
                        <a:rPr lang="en-US" sz="1400" dirty="0" smtClean="0"/>
                        <a:t>APIs</a:t>
                      </a:r>
                      <a:endParaRPr lang="de-AT" sz="1400" dirty="0"/>
                    </a:p>
                  </a:txBody>
                  <a:tcPr>
                    <a:solidFill>
                      <a:srgbClr val="CBD6F0"/>
                    </a:solidFill>
                  </a:tcPr>
                </a:tc>
                <a:tc gridSpan="3">
                  <a:txBody>
                    <a:bodyPr/>
                    <a:lstStyle/>
                    <a:p>
                      <a:pPr algn="ctr"/>
                      <a:r>
                        <a:rPr lang="en-US" sz="1400" dirty="0" smtClean="0"/>
                        <a:t>All APIs</a:t>
                      </a:r>
                      <a:endParaRPr lang="de-AT" sz="1400" dirty="0"/>
                    </a:p>
                  </a:txBody>
                  <a:tcPr>
                    <a:solidFill>
                      <a:srgbClr val="92D050"/>
                    </a:solidFill>
                  </a:tcPr>
                </a:tc>
                <a:tc hMerge="1">
                  <a:txBody>
                    <a:bodyPr/>
                    <a:lstStyle/>
                    <a:p>
                      <a:endParaRPr lang="en-US"/>
                    </a:p>
                  </a:txBody>
                  <a:tcPr/>
                </a:tc>
                <a:tc hMerge="1">
                  <a:txBody>
                    <a:bodyPr/>
                    <a:lstStyle/>
                    <a:p>
                      <a:endParaRPr lang="en-US"/>
                    </a:p>
                  </a:txBody>
                  <a:tcPr/>
                </a:tc>
                <a:tc>
                  <a:txBody>
                    <a:bodyPr/>
                    <a:lstStyle/>
                    <a:p>
                      <a:pPr algn="ctr"/>
                      <a:r>
                        <a:rPr lang="en-US" sz="1400" dirty="0" smtClean="0"/>
                        <a:t>Selected APIs</a:t>
                      </a:r>
                      <a:endParaRPr lang="de-AT" sz="1400" dirty="0"/>
                    </a:p>
                  </a:txBody>
                  <a:tcPr>
                    <a:solidFill>
                      <a:srgbClr val="FFC000"/>
                    </a:solidFill>
                  </a:tcPr>
                </a:tc>
              </a:tr>
            </a:tbl>
          </a:graphicData>
        </a:graphic>
      </p:graphicFrame>
      <p:sp>
        <p:nvSpPr>
          <p:cNvPr id="9" name="TextBox 8"/>
          <p:cNvSpPr txBox="1"/>
          <p:nvPr/>
        </p:nvSpPr>
        <p:spPr>
          <a:xfrm>
            <a:off x="0" y="5681662"/>
            <a:ext cx="6575070" cy="1031051"/>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 Available post RTM</a:t>
            </a:r>
          </a:p>
          <a:p>
            <a:pPr>
              <a:lnSpc>
                <a:spcPct val="90000"/>
              </a:lnSpc>
              <a:spcAft>
                <a:spcPts val="600"/>
              </a:spcAft>
            </a:pPr>
            <a:r>
              <a:rPr lang="en-US" sz="1400" dirty="0" smtClean="0"/>
              <a:t>** planned feature</a:t>
            </a:r>
          </a:p>
          <a:p>
            <a:pPr>
              <a:lnSpc>
                <a:spcPct val="90000"/>
              </a:lnSpc>
              <a:spcAft>
                <a:spcPts val="600"/>
              </a:spcAft>
            </a:pPr>
            <a:r>
              <a:rPr lang="en-US" sz="1400" dirty="0" smtClean="0"/>
              <a:t>*** available for server today; planned feature for online user in hybrid configuration</a:t>
            </a:r>
          </a:p>
        </p:txBody>
      </p:sp>
    </p:spTree>
    <p:extLst>
      <p:ext uri="{BB962C8B-B14F-4D97-AF65-F5344CB8AC3E}">
        <p14:creationId xmlns:p14="http://schemas.microsoft.com/office/powerpoint/2010/main" val="3929240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BIG with Meetings</a:t>
            </a:r>
          </a:p>
        </p:txBody>
      </p:sp>
      <p:graphicFrame>
        <p:nvGraphicFramePr>
          <p:cNvPr id="4" name="Table 3"/>
          <p:cNvGraphicFramePr>
            <a:graphicFrameLocks noGrp="1"/>
          </p:cNvGraphicFramePr>
          <p:nvPr>
            <p:extLst>
              <p:ext uri="{D42A27DB-BD31-4B8C-83A1-F6EECF244321}">
                <p14:modId xmlns:p14="http://schemas.microsoft.com/office/powerpoint/2010/main" val="2893645779"/>
              </p:ext>
            </p:extLst>
          </p:nvPr>
        </p:nvGraphicFramePr>
        <p:xfrm>
          <a:off x="274641" y="1914525"/>
          <a:ext cx="11628480" cy="4476492"/>
        </p:xfrm>
        <a:graphic>
          <a:graphicData uri="http://schemas.openxmlformats.org/drawingml/2006/table">
            <a:tbl>
              <a:tblPr firstRow="1" bandRow="1">
                <a:tableStyleId>{912C8C85-51F0-491E-9774-3900AFEF0FD7}</a:tableStyleId>
              </a:tblPr>
              <a:tblGrid>
                <a:gridCol w="4079304"/>
                <a:gridCol w="2516392"/>
                <a:gridCol w="2516392"/>
                <a:gridCol w="2516392"/>
              </a:tblGrid>
              <a:tr h="373041">
                <a:tc>
                  <a:txBody>
                    <a:bodyPr/>
                    <a:lstStyle/>
                    <a:p>
                      <a:endParaRPr lang="en-US" sz="1800" dirty="0">
                        <a:latin typeface="+mj-lt"/>
                      </a:endParaRPr>
                    </a:p>
                  </a:txBody>
                  <a:tcPr marL="93260" marR="93260" marT="46630" marB="46630">
                    <a:lnL w="9525" cap="flat" cmpd="sng" algn="ctr">
                      <a:noFill/>
                      <a:prstDash val="solid"/>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gradFill>
                            <a:gsLst>
                              <a:gs pos="100000">
                                <a:srgbClr val="3C3C3C"/>
                              </a:gs>
                              <a:gs pos="0">
                                <a:srgbClr val="3C3C3C"/>
                              </a:gs>
                            </a:gsLst>
                            <a:lin ang="5400000" scaled="0"/>
                          </a:gradFill>
                        </a:rPr>
                        <a:t>Skype for Business</a:t>
                      </a:r>
                      <a:endParaRPr lang="en-US" sz="1800" b="1" dirty="0">
                        <a:solidFill>
                          <a:sysClr val="windowText" lastClr="000000"/>
                        </a:solidFill>
                        <a:latin typeface="+mj-lt"/>
                      </a:endParaRPr>
                    </a:p>
                  </a:txBody>
                  <a:tcPr marL="93260" marR="93260" marT="46630" marB="46630">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gradFill>
                            <a:gsLst>
                              <a:gs pos="100000">
                                <a:srgbClr val="3C3C3C"/>
                              </a:gs>
                              <a:gs pos="0">
                                <a:srgbClr val="3C3C3C"/>
                              </a:gs>
                            </a:gsLst>
                            <a:lin ang="5400000" scaled="0"/>
                          </a:gradFill>
                        </a:rPr>
                        <a:t>Large Meeting</a:t>
                      </a:r>
                      <a:endParaRPr lang="en-US" sz="1800" b="1" kern="1200" dirty="0">
                        <a:solidFill>
                          <a:sysClr val="windowText" lastClr="000000"/>
                        </a:solidFill>
                        <a:latin typeface="+mn-lt"/>
                        <a:ea typeface="+mn-ea"/>
                        <a:cs typeface="+mn-cs"/>
                      </a:endParaRPr>
                    </a:p>
                  </a:txBody>
                  <a:tcPr marL="93260" marR="93260" marT="46630" marB="46630">
                    <a:lnL>
                      <a:noFill/>
                    </a:lnL>
                    <a:lnR>
                      <a:noFill/>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dirty="0" smtClean="0">
                          <a:gradFill>
                            <a:gsLst>
                              <a:gs pos="100000">
                                <a:srgbClr val="3C3C3C"/>
                              </a:gs>
                              <a:gs pos="0">
                                <a:srgbClr val="3C3C3C"/>
                              </a:gs>
                            </a:gsLst>
                            <a:lin ang="5400000" scaled="0"/>
                          </a:gradFill>
                        </a:rPr>
                        <a:t>Broadcast</a:t>
                      </a:r>
                      <a:endParaRPr lang="en-US" sz="1800" b="1" kern="1200" dirty="0" smtClean="0">
                        <a:solidFill>
                          <a:sysClr val="windowText" lastClr="000000"/>
                        </a:solidFill>
                        <a:latin typeface="+mn-lt"/>
                        <a:ea typeface="+mn-ea"/>
                        <a:cs typeface="+mn-cs"/>
                      </a:endParaRPr>
                    </a:p>
                  </a:txBody>
                  <a:tcPr marL="93260" marR="93260" marT="46630" marB="46630">
                    <a:lnL>
                      <a:noFill/>
                    </a:lnL>
                    <a:lnR w="9525" cap="flat" cmpd="sng" algn="ctr">
                      <a:noFill/>
                      <a:prstDash val="soli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373041">
                <a:tc>
                  <a:txBody>
                    <a:bodyPr/>
                    <a:lstStyle/>
                    <a:p>
                      <a:r>
                        <a:rPr lang="en-US" sz="1800" dirty="0" smtClean="0">
                          <a:solidFill>
                            <a:schemeClr val="tx1"/>
                          </a:solidFill>
                          <a:latin typeface="+mj-lt"/>
                        </a:rPr>
                        <a:t>Maximum audience</a:t>
                      </a:r>
                      <a:r>
                        <a:rPr lang="en-US" sz="1800" baseline="0" dirty="0" smtClean="0">
                          <a:solidFill>
                            <a:schemeClr val="tx1"/>
                          </a:solidFill>
                          <a:latin typeface="+mj-lt"/>
                        </a:rPr>
                        <a:t> size</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mj-lt"/>
                        </a:rPr>
                        <a:t>250</a:t>
                      </a:r>
                      <a:endParaRPr lang="en-US" sz="1800" b="1" dirty="0">
                        <a:latin typeface="+mj-lt"/>
                      </a:endParaRPr>
                    </a:p>
                  </a:txBody>
                  <a:tcPr marL="93260" marR="93260" marT="46630" marB="46630">
                    <a:lnL>
                      <a:noFill/>
                    </a:lnL>
                    <a:lnR>
                      <a:noFill/>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mj-lt"/>
                        </a:rPr>
                        <a:t>1000</a:t>
                      </a:r>
                      <a:endParaRPr lang="en-US" sz="1800" b="1" dirty="0">
                        <a:latin typeface="+mj-lt"/>
                      </a:endParaRPr>
                    </a:p>
                  </a:txBody>
                  <a:tcPr marL="93260" marR="93260" marT="46630" marB="46630">
                    <a:lnL>
                      <a:noFill/>
                    </a:lnL>
                    <a:lnR>
                      <a:noFill/>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mj-lt"/>
                        </a:rPr>
                        <a:t>10,000</a:t>
                      </a:r>
                      <a:endParaRPr lang="en-US" sz="1800" b="1"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Presenter Camera A/V</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mj-lt"/>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PowerPoint</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Desktop &amp; App Sharing</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baseline="30000" dirty="0">
                        <a:solidFill>
                          <a:schemeClr val="bg2">
                            <a:lumMod val="20000"/>
                            <a:lumOff val="80000"/>
                          </a:schemeClr>
                        </a:solidFill>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Attendee Camera A/V</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aseline="30000" dirty="0">
                        <a:solidFill>
                          <a:schemeClr val="bg2">
                            <a:lumMod val="20000"/>
                            <a:lumOff val="80000"/>
                          </a:schemeClr>
                        </a:solidFill>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Apps (Whiteboard, Poll,</a:t>
                      </a:r>
                      <a:r>
                        <a:rPr lang="en-US" sz="1800" baseline="0" dirty="0" smtClean="0">
                          <a:solidFill>
                            <a:schemeClr val="tx1"/>
                          </a:solidFill>
                          <a:latin typeface="+mj-lt"/>
                        </a:rPr>
                        <a:t> Q&amp;A)</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PSTN Access</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sym typeface="Wingdings" panose="05000000000000000000" pitchFamily="2" charset="2"/>
                        </a:rPr>
                        <a:t></a:t>
                      </a:r>
                      <a:endParaRPr lang="en-US" sz="1800" kern="1200" baseline="30000" dirty="0" smtClean="0">
                        <a:solidFill>
                          <a:schemeClr val="bg2">
                            <a:lumMod val="20000"/>
                            <a:lumOff val="80000"/>
                          </a:schemeClr>
                        </a:solidFill>
                        <a:latin typeface="+mn-lt"/>
                        <a:ea typeface="+mn-ea"/>
                        <a:cs typeface="+mn-cs"/>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baseline="30000" dirty="0">
                        <a:solidFill>
                          <a:schemeClr val="bg2">
                            <a:lumMod val="20000"/>
                            <a:lumOff val="80000"/>
                          </a:schemeClr>
                        </a:solidFill>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Cloud based </a:t>
                      </a:r>
                      <a:r>
                        <a:rPr lang="en-US" sz="1800" baseline="0" dirty="0" smtClean="0">
                          <a:solidFill>
                            <a:schemeClr val="tx1"/>
                          </a:solidFill>
                          <a:latin typeface="+mj-lt"/>
                        </a:rPr>
                        <a:t>meeting recording</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Client DVR controls (ex: pause,</a:t>
                      </a:r>
                      <a:r>
                        <a:rPr lang="en-US" sz="1800" baseline="0" dirty="0" smtClean="0">
                          <a:solidFill>
                            <a:schemeClr val="tx1"/>
                          </a:solidFill>
                          <a:latin typeface="+mj-lt"/>
                        </a:rPr>
                        <a:t> rewind)</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Personalized meeting experience</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tcPr>
                </a:tc>
              </a:tr>
              <a:tr h="373041">
                <a:tc>
                  <a:txBody>
                    <a:bodyPr/>
                    <a:lstStyle/>
                    <a:p>
                      <a:r>
                        <a:rPr lang="en-US" sz="1800" dirty="0" smtClean="0">
                          <a:solidFill>
                            <a:schemeClr val="tx1"/>
                          </a:solidFill>
                          <a:latin typeface="+mj-lt"/>
                        </a:rPr>
                        <a:t>Meeting</a:t>
                      </a:r>
                      <a:r>
                        <a:rPr lang="en-US" sz="1800" baseline="0" dirty="0" smtClean="0">
                          <a:solidFill>
                            <a:schemeClr val="tx1"/>
                          </a:solidFill>
                          <a:latin typeface="+mj-lt"/>
                        </a:rPr>
                        <a:t> Producer role</a:t>
                      </a:r>
                      <a:endParaRPr lang="en-US" sz="1800" dirty="0">
                        <a:solidFill>
                          <a:schemeClr val="tx1"/>
                        </a:solidFill>
                        <a:latin typeface="+mj-lt"/>
                      </a:endParaRPr>
                    </a:p>
                  </a:txBody>
                  <a:tcPr marL="93260" marR="93260" marT="46630" marB="46630">
                    <a:lnL w="12700" cap="flat" cmpd="sng" algn="ctr">
                      <a:noFill/>
                      <a:prstDash val="solid"/>
                      <a:round/>
                      <a:headEnd type="none" w="med" len="med"/>
                      <a:tailEnd type="none" w="med" len="med"/>
                    </a:lnL>
                    <a:lnR>
                      <a:noFill/>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mj-lt"/>
                      </a:endParaRPr>
                    </a:p>
                  </a:txBody>
                  <a:tcPr marL="93260" marR="93260" marT="46630" marB="46630">
                    <a:lnL>
                      <a:noFill/>
                    </a:lnL>
                    <a:lnR>
                      <a:noFill/>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smtClean="0">
                          <a:solidFill>
                            <a:schemeClr val="tx1"/>
                          </a:solidFill>
                          <a:latin typeface="+mn-lt"/>
                          <a:ea typeface="+mn-ea"/>
                          <a:cs typeface="+mn-cs"/>
                          <a:sym typeface="Wingdings" panose="05000000000000000000" pitchFamily="2" charset="2"/>
                        </a:rPr>
                        <a:t></a:t>
                      </a:r>
                      <a:endParaRPr lang="en-US" sz="1800" dirty="0">
                        <a:latin typeface="+mj-lt"/>
                      </a:endParaRPr>
                    </a:p>
                  </a:txBody>
                  <a:tcPr marL="93260" marR="93260" marT="46630" marB="46630">
                    <a:lnL>
                      <a:noFill/>
                    </a:lnL>
                    <a:lnR w="12700" cap="flat" cmpd="sng" algn="ctr">
                      <a:no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721025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 Building Blocks</a:t>
            </a:r>
          </a:p>
        </p:txBody>
      </p:sp>
      <p:grpSp>
        <p:nvGrpSpPr>
          <p:cNvPr id="5" name="Group 4"/>
          <p:cNvGrpSpPr/>
          <p:nvPr/>
        </p:nvGrpSpPr>
        <p:grpSpPr>
          <a:xfrm>
            <a:off x="7513637" y="4579302"/>
            <a:ext cx="4484938" cy="1815373"/>
            <a:chOff x="7513637" y="4579302"/>
            <a:chExt cx="4484938" cy="1815373"/>
          </a:xfrm>
        </p:grpSpPr>
        <p:grpSp>
          <p:nvGrpSpPr>
            <p:cNvPr id="6" name="Group 5"/>
            <p:cNvGrpSpPr/>
            <p:nvPr/>
          </p:nvGrpSpPr>
          <p:grpSpPr>
            <a:xfrm>
              <a:off x="7513637" y="4868862"/>
              <a:ext cx="4484938" cy="1525813"/>
              <a:chOff x="7648538" y="4988627"/>
              <a:chExt cx="4484938" cy="1525813"/>
            </a:xfrm>
          </p:grpSpPr>
          <p:grpSp>
            <p:nvGrpSpPr>
              <p:cNvPr id="9" name="Web Attendee Client"/>
              <p:cNvGrpSpPr/>
              <p:nvPr/>
            </p:nvGrpSpPr>
            <p:grpSpPr>
              <a:xfrm>
                <a:off x="7648538" y="4988627"/>
                <a:ext cx="2371355" cy="1525813"/>
                <a:chOff x="7859668" y="2756150"/>
                <a:chExt cx="2371355" cy="1525813"/>
              </a:xfrm>
            </p:grpSpPr>
            <p:pic>
              <p:nvPicPr>
                <p:cNvPr id="14" name="Picture 13"/>
                <p:cNvPicPr>
                  <a:picLocks noChangeAspect="1"/>
                </p:cNvPicPr>
                <p:nvPr/>
              </p:nvPicPr>
              <p:blipFill>
                <a:blip r:embed="rId2"/>
                <a:stretch>
                  <a:fillRect/>
                </a:stretch>
              </p:blipFill>
              <p:spPr>
                <a:xfrm>
                  <a:off x="8141818" y="3213671"/>
                  <a:ext cx="1746624" cy="1068292"/>
                </a:xfrm>
                <a:prstGeom prst="rect">
                  <a:avLst/>
                </a:prstGeom>
              </p:spPr>
            </p:pic>
            <p:sp>
              <p:nvSpPr>
                <p:cNvPr id="15" name="TextBox 14"/>
                <p:cNvSpPr txBox="1"/>
                <p:nvPr/>
              </p:nvSpPr>
              <p:spPr>
                <a:xfrm>
                  <a:off x="7859668" y="2756150"/>
                  <a:ext cx="2371355"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latin typeface="Segoe UI Light" panose="020B0502040204020203" pitchFamily="34" charset="0"/>
                      <a:cs typeface="Segoe UI Light" panose="020B0502040204020203" pitchFamily="34" charset="0"/>
                    </a:rPr>
                    <a:t>Web Attendee Client</a:t>
                  </a:r>
                </a:p>
              </p:txBody>
            </p:sp>
          </p:grpSp>
          <p:grpSp>
            <p:nvGrpSpPr>
              <p:cNvPr id="10" name="Mobile Clients"/>
              <p:cNvGrpSpPr/>
              <p:nvPr/>
            </p:nvGrpSpPr>
            <p:grpSpPr>
              <a:xfrm>
                <a:off x="10398386" y="4988627"/>
                <a:ext cx="1735090" cy="1425027"/>
                <a:chOff x="9998195" y="4910565"/>
                <a:chExt cx="1735090" cy="1425027"/>
              </a:xfrm>
            </p:grpSpPr>
            <p:pic>
              <p:nvPicPr>
                <p:cNvPr id="11"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3854" y="5430157"/>
                  <a:ext cx="452718" cy="905435"/>
                </a:xfrm>
                <a:prstGeom prst="rect">
                  <a:avLst/>
                </a:prstGeom>
              </p:spPr>
            </p:pic>
            <p:pic>
              <p:nvPicPr>
                <p:cNvPr id="1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2962" y="5599085"/>
                  <a:ext cx="1077805" cy="538903"/>
                </a:xfrm>
                <a:prstGeom prst="rect">
                  <a:avLst/>
                </a:prstGeom>
              </p:spPr>
            </p:pic>
            <p:sp>
              <p:nvSpPr>
                <p:cNvPr id="13" name="TextBox 12"/>
                <p:cNvSpPr txBox="1"/>
                <p:nvPr/>
              </p:nvSpPr>
              <p:spPr>
                <a:xfrm>
                  <a:off x="9998195" y="4910565"/>
                  <a:ext cx="173509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latin typeface="Segoe UI Light" panose="020B0502040204020203" pitchFamily="34" charset="0"/>
                      <a:cs typeface="Segoe UI Light" panose="020B0502040204020203" pitchFamily="34" charset="0"/>
                    </a:rPr>
                    <a:t>Mobile Clients</a:t>
                  </a:r>
                </a:p>
              </p:txBody>
            </p:sp>
          </p:grpSp>
        </p:grpSp>
        <p:cxnSp>
          <p:nvCxnSpPr>
            <p:cNvPr id="7" name="Web Client Stream"/>
            <p:cNvCxnSpPr/>
            <p:nvPr/>
          </p:nvCxnSpPr>
          <p:spPr>
            <a:xfrm flipH="1">
              <a:off x="9666558" y="4579302"/>
              <a:ext cx="365760" cy="36576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Web Client Stream"/>
            <p:cNvCxnSpPr/>
            <p:nvPr/>
          </p:nvCxnSpPr>
          <p:spPr>
            <a:xfrm>
              <a:off x="10047558" y="4579302"/>
              <a:ext cx="365760" cy="36576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265236" y="1287462"/>
            <a:ext cx="3692652" cy="544765"/>
            <a:chOff x="1265236" y="1287462"/>
            <a:chExt cx="3692652" cy="544765"/>
          </a:xfrm>
        </p:grpSpPr>
        <p:cxnSp>
          <p:nvCxnSpPr>
            <p:cNvPr id="17" name="Straight Connector 16"/>
            <p:cNvCxnSpPr/>
            <p:nvPr/>
          </p:nvCxnSpPr>
          <p:spPr>
            <a:xfrm>
              <a:off x="1265236" y="1744103"/>
              <a:ext cx="3599214" cy="0"/>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73049" y="1287462"/>
              <a:ext cx="1284839" cy="544765"/>
            </a:xfrm>
            <a:prstGeom prst="rect">
              <a:avLst/>
            </a:prstGeom>
            <a:noFill/>
            <a:ln w="19050">
              <a:noFill/>
            </a:ln>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Producer</a:t>
              </a:r>
            </a:p>
          </p:txBody>
        </p:sp>
      </p:grpSp>
      <p:grpSp>
        <p:nvGrpSpPr>
          <p:cNvPr id="20" name="Group 19"/>
          <p:cNvGrpSpPr/>
          <p:nvPr/>
        </p:nvGrpSpPr>
        <p:grpSpPr>
          <a:xfrm>
            <a:off x="122237" y="2201862"/>
            <a:ext cx="4835651" cy="3057989"/>
            <a:chOff x="122237" y="2201862"/>
            <a:chExt cx="4835651" cy="3057989"/>
          </a:xfrm>
        </p:grpSpPr>
        <p:sp>
          <p:nvSpPr>
            <p:cNvPr id="21" name="Federated Accounts Text"/>
            <p:cNvSpPr txBox="1"/>
            <p:nvPr/>
          </p:nvSpPr>
          <p:spPr>
            <a:xfrm>
              <a:off x="122237" y="4715086"/>
              <a:ext cx="3266816"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latin typeface="Segoe UI Light" panose="020B0502040204020203" pitchFamily="34" charset="0"/>
                  <a:cs typeface="Segoe UI Light" panose="020B0502040204020203" pitchFamily="34" charset="0"/>
                </a:rPr>
                <a:t>Federated presenter accounts</a:t>
              </a:r>
            </a:p>
          </p:txBody>
        </p:sp>
        <p:grpSp>
          <p:nvGrpSpPr>
            <p:cNvPr id="22" name="Group 21"/>
            <p:cNvGrpSpPr/>
            <p:nvPr/>
          </p:nvGrpSpPr>
          <p:grpSpPr>
            <a:xfrm>
              <a:off x="606342" y="2201862"/>
              <a:ext cx="4351546" cy="1184714"/>
              <a:chOff x="606342" y="2201862"/>
              <a:chExt cx="4351546" cy="1184714"/>
            </a:xfrm>
          </p:grpSpPr>
          <p:cxnSp>
            <p:nvCxnSpPr>
              <p:cNvPr id="23" name="Straight Connector 22"/>
              <p:cNvCxnSpPr/>
              <p:nvPr/>
            </p:nvCxnSpPr>
            <p:spPr>
              <a:xfrm>
                <a:off x="1119842" y="2659918"/>
                <a:ext cx="3744608" cy="0"/>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23"/>
              <p:cNvSpPr>
                <a:spLocks noChangeAspect="1" noChangeArrowheads="1"/>
              </p:cNvSpPr>
              <p:nvPr/>
            </p:nvSpPr>
            <p:spPr bwMode="black">
              <a:xfrm>
                <a:off x="731837" y="2935820"/>
                <a:ext cx="353392" cy="450756"/>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a:off x="606342" y="2392282"/>
                <a:ext cx="1335099" cy="412787"/>
                <a:chOff x="606342" y="2725124"/>
                <a:chExt cx="1335099" cy="412787"/>
              </a:xfrm>
            </p:grpSpPr>
            <p:sp>
              <p:nvSpPr>
                <p:cNvPr id="32" name="Freeform 114"/>
                <p:cNvSpPr>
                  <a:spLocks noChangeAspect="1" noEditPoints="1"/>
                </p:cNvSpPr>
                <p:nvPr/>
              </p:nvSpPr>
              <p:spPr bwMode="black">
                <a:xfrm>
                  <a:off x="606342" y="2725124"/>
                  <a:ext cx="513500" cy="405832"/>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0072C5"/>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3" name="Freeform 32"/>
                <p:cNvSpPr>
                  <a:spLocks noChangeAspect="1"/>
                </p:cNvSpPr>
                <p:nvPr/>
              </p:nvSpPr>
              <p:spPr bwMode="black">
                <a:xfrm flipH="1">
                  <a:off x="1531841" y="2875036"/>
                  <a:ext cx="409600" cy="2628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34" name="Rectangle 33"/>
                <p:cNvSpPr/>
                <p:nvPr/>
              </p:nvSpPr>
              <p:spPr bwMode="auto">
                <a:xfrm>
                  <a:off x="1585913" y="2890838"/>
                  <a:ext cx="300037" cy="200025"/>
                </a:xfrm>
                <a:prstGeom prst="rect">
                  <a:avLst/>
                </a:prstGeom>
                <a:solidFill>
                  <a:srgbClr val="0072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Connector 25"/>
              <p:cNvCxnSpPr/>
              <p:nvPr/>
            </p:nvCxnSpPr>
            <p:spPr>
              <a:xfrm>
                <a:off x="1119842" y="3196299"/>
                <a:ext cx="3744608" cy="0"/>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528737" y="3078575"/>
                <a:ext cx="409600" cy="262875"/>
                <a:chOff x="1531841" y="2875036"/>
                <a:chExt cx="409600" cy="262875"/>
              </a:xfrm>
            </p:grpSpPr>
            <p:sp>
              <p:nvSpPr>
                <p:cNvPr id="30" name="Freeform 29"/>
                <p:cNvSpPr>
                  <a:spLocks noChangeAspect="1"/>
                </p:cNvSpPr>
                <p:nvPr/>
              </p:nvSpPr>
              <p:spPr bwMode="black">
                <a:xfrm flipH="1">
                  <a:off x="1531841" y="2875036"/>
                  <a:ext cx="409600" cy="2628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31" name="Rectangle 30"/>
                <p:cNvSpPr/>
                <p:nvPr/>
              </p:nvSpPr>
              <p:spPr bwMode="auto">
                <a:xfrm>
                  <a:off x="1585913" y="2890838"/>
                  <a:ext cx="300037" cy="200025"/>
                </a:xfrm>
                <a:prstGeom prst="rect">
                  <a:avLst/>
                </a:prstGeom>
                <a:solidFill>
                  <a:srgbClr val="0072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 name="TextBox 27"/>
              <p:cNvSpPr txBox="1"/>
              <p:nvPr/>
            </p:nvSpPr>
            <p:spPr>
              <a:xfrm>
                <a:off x="3650799" y="2201862"/>
                <a:ext cx="1307089" cy="544765"/>
              </a:xfrm>
              <a:prstGeom prst="rect">
                <a:avLst/>
              </a:prstGeom>
              <a:noFill/>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HD Video</a:t>
                </a:r>
              </a:p>
            </p:txBody>
          </p:sp>
          <p:sp>
            <p:nvSpPr>
              <p:cNvPr id="29" name="TextBox 28"/>
              <p:cNvSpPr txBox="1"/>
              <p:nvPr/>
            </p:nvSpPr>
            <p:spPr>
              <a:xfrm>
                <a:off x="2293055" y="2742511"/>
                <a:ext cx="2664833" cy="544765"/>
              </a:xfrm>
              <a:prstGeom prst="rect">
                <a:avLst/>
              </a:prstGeom>
              <a:noFill/>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Local / Remote Speaker</a:t>
                </a:r>
              </a:p>
            </p:txBody>
          </p:sp>
        </p:grpSp>
      </p:grpSp>
      <p:grpSp>
        <p:nvGrpSpPr>
          <p:cNvPr id="35" name="Group 34"/>
          <p:cNvGrpSpPr/>
          <p:nvPr/>
        </p:nvGrpSpPr>
        <p:grpSpPr>
          <a:xfrm>
            <a:off x="7607651" y="1363661"/>
            <a:ext cx="3811507" cy="3222784"/>
            <a:chOff x="7607651" y="1363661"/>
            <a:chExt cx="3811507" cy="3222784"/>
          </a:xfrm>
        </p:grpSpPr>
        <p:cxnSp>
          <p:nvCxnSpPr>
            <p:cNvPr id="36" name="Inner to Azure link"/>
            <p:cNvCxnSpPr>
              <a:stCxn id="42" idx="3"/>
            </p:cNvCxnSpPr>
            <p:nvPr/>
          </p:nvCxnSpPr>
          <p:spPr>
            <a:xfrm>
              <a:off x="7607651" y="2975053"/>
              <a:ext cx="1068307"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Azure Media Services"/>
            <p:cNvSpPr/>
            <p:nvPr/>
          </p:nvSpPr>
          <p:spPr bwMode="auto">
            <a:xfrm>
              <a:off x="8675958" y="4241424"/>
              <a:ext cx="2743200" cy="345021"/>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gradFill>
                    <a:gsLst>
                      <a:gs pos="0">
                        <a:srgbClr val="FFFFFF"/>
                      </a:gs>
                      <a:gs pos="100000">
                        <a:srgbClr val="FFFFFF"/>
                      </a:gs>
                    </a:gsLst>
                    <a:lin ang="5400000" scaled="0"/>
                  </a:gradFill>
                </a:rPr>
                <a:t>Content Delivery Network</a:t>
              </a:r>
              <a:endParaRPr lang="en-US" sz="1600" dirty="0">
                <a:gradFill>
                  <a:gsLst>
                    <a:gs pos="0">
                      <a:srgbClr val="FFFFFF"/>
                    </a:gs>
                    <a:gs pos="100000">
                      <a:srgbClr val="FFFFFF"/>
                    </a:gs>
                  </a:gsLst>
                  <a:lin ang="5400000" scaled="0"/>
                </a:gradFill>
              </a:endParaRPr>
            </a:p>
          </p:txBody>
        </p:sp>
        <p:grpSp>
          <p:nvGrpSpPr>
            <p:cNvPr id="38" name="Group 37"/>
            <p:cNvGrpSpPr/>
            <p:nvPr/>
          </p:nvGrpSpPr>
          <p:grpSpPr>
            <a:xfrm>
              <a:off x="8675958" y="1363661"/>
              <a:ext cx="2743200" cy="2819401"/>
              <a:chOff x="8675958" y="1363661"/>
              <a:chExt cx="2743200" cy="2819401"/>
            </a:xfrm>
          </p:grpSpPr>
          <p:sp>
            <p:nvSpPr>
              <p:cNvPr id="39" name="Azure Media Services"/>
              <p:cNvSpPr/>
              <p:nvPr/>
            </p:nvSpPr>
            <p:spPr bwMode="auto">
              <a:xfrm>
                <a:off x="8675958" y="1363661"/>
                <a:ext cx="2743200" cy="2819401"/>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0" bIns="46637" numCol="1" rtlCol="0" anchor="t" anchorCtr="0" compatLnSpc="1">
                <a:prstTxWarp prst="textNoShape">
                  <a:avLst/>
                </a:prstTxWarp>
              </a:bodyPr>
              <a:lstStyle/>
              <a:p>
                <a:pPr defTabSz="932472" fontAlgn="base">
                  <a:spcBef>
                    <a:spcPct val="0"/>
                  </a:spcBef>
                  <a:spcAft>
                    <a:spcPct val="0"/>
                  </a:spcAft>
                </a:pPr>
                <a:r>
                  <a:rPr lang="en-US" sz="2000" dirty="0" smtClean="0">
                    <a:gradFill>
                      <a:gsLst>
                        <a:gs pos="0">
                          <a:srgbClr val="FFFFFF"/>
                        </a:gs>
                        <a:gs pos="100000">
                          <a:srgbClr val="FFFFFF"/>
                        </a:gs>
                      </a:gsLst>
                      <a:lin ang="5400000" scaled="0"/>
                    </a:gradFill>
                  </a:rPr>
                  <a:t>Azure Media Services</a:t>
                </a:r>
                <a:endParaRPr lang="en-US" sz="2000" dirty="0">
                  <a:gradFill>
                    <a:gsLst>
                      <a:gs pos="0">
                        <a:srgbClr val="FFFFFF"/>
                      </a:gs>
                      <a:gs pos="100000">
                        <a:srgbClr val="FFFFFF"/>
                      </a:gs>
                    </a:gsLst>
                    <a:lin ang="5400000" scaled="0"/>
                  </a:gradFill>
                </a:endParaRPr>
              </a:p>
            </p:txBody>
          </p:sp>
          <p:sp>
            <p:nvSpPr>
              <p:cNvPr id="40" name="Freeform 39"/>
              <p:cNvSpPr>
                <a:spLocks noChangeAspect="1"/>
              </p:cNvSpPr>
              <p:nvPr/>
            </p:nvSpPr>
            <p:spPr bwMode="black">
              <a:xfrm>
                <a:off x="10347362" y="3332932"/>
                <a:ext cx="882611" cy="729695"/>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grpSp>
      </p:grpSp>
      <p:grpSp>
        <p:nvGrpSpPr>
          <p:cNvPr id="41" name="Group 40"/>
          <p:cNvGrpSpPr/>
          <p:nvPr/>
        </p:nvGrpSpPr>
        <p:grpSpPr>
          <a:xfrm>
            <a:off x="4864451" y="1363661"/>
            <a:ext cx="2743200" cy="3222784"/>
            <a:chOff x="4864451" y="1363661"/>
            <a:chExt cx="2743200" cy="3222784"/>
          </a:xfrm>
        </p:grpSpPr>
        <p:sp>
          <p:nvSpPr>
            <p:cNvPr id="42" name="Rectangle 41"/>
            <p:cNvSpPr/>
            <p:nvPr/>
          </p:nvSpPr>
          <p:spPr bwMode="auto">
            <a:xfrm>
              <a:off x="4864451" y="1363661"/>
              <a:ext cx="2743200" cy="3222784"/>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0" bIns="46637" numCol="1" rtlCol="0" anchor="t" anchorCtr="0" compatLnSpc="1">
              <a:prstTxWarp prst="textNoShape">
                <a:avLst/>
              </a:prstTxWarp>
            </a:bodyPr>
            <a:lstStyle/>
            <a:p>
              <a:pPr>
                <a:lnSpc>
                  <a:spcPct val="90000"/>
                </a:lnSpc>
                <a:spcAft>
                  <a:spcPts val="600"/>
                </a:spcAft>
              </a:pPr>
              <a:r>
                <a:rPr lang="en-US" sz="2000" dirty="0">
                  <a:gradFill>
                    <a:gsLst>
                      <a:gs pos="2917">
                        <a:srgbClr val="FFFFFF"/>
                      </a:gs>
                      <a:gs pos="30000">
                        <a:srgbClr val="FFFFFF"/>
                      </a:gs>
                    </a:gsLst>
                    <a:lin ang="5400000" scaled="0"/>
                  </a:gradFill>
                </a:rPr>
                <a:t>Skype for Business</a:t>
              </a:r>
            </a:p>
            <a:p>
              <a:pPr>
                <a:lnSpc>
                  <a:spcPct val="90000"/>
                </a:lnSpc>
                <a:spcAft>
                  <a:spcPts val="600"/>
                </a:spcAft>
              </a:pPr>
              <a:r>
                <a:rPr lang="en-US" sz="2000" dirty="0" smtClean="0">
                  <a:gradFill>
                    <a:gsLst>
                      <a:gs pos="2917">
                        <a:srgbClr val="FFFFFF"/>
                      </a:gs>
                      <a:gs pos="30000">
                        <a:srgbClr val="FFFFFF"/>
                      </a:gs>
                    </a:gsLst>
                    <a:lin ang="5400000" scaled="0"/>
                  </a:gradFill>
                </a:rPr>
                <a:t>Online ‘Inner Meeting’</a:t>
              </a:r>
              <a:endParaRPr lang="en-US" sz="2000" dirty="0">
                <a:gradFill>
                  <a:gsLst>
                    <a:gs pos="2917">
                      <a:srgbClr val="FFFFFF"/>
                    </a:gs>
                    <a:gs pos="30000">
                      <a:srgbClr val="FFFFFF"/>
                    </a:gs>
                  </a:gsLst>
                  <a:lin ang="5400000" scaled="0"/>
                </a:gradFill>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3504" y="3682143"/>
              <a:ext cx="703538" cy="703538"/>
            </a:xfrm>
            <a:prstGeom prst="rect">
              <a:avLst/>
            </a:prstGeom>
          </p:spPr>
        </p:pic>
      </p:grpSp>
      <p:grpSp>
        <p:nvGrpSpPr>
          <p:cNvPr id="44" name="Group 43"/>
          <p:cNvGrpSpPr/>
          <p:nvPr/>
        </p:nvGrpSpPr>
        <p:grpSpPr>
          <a:xfrm>
            <a:off x="667447" y="3714497"/>
            <a:ext cx="4290441" cy="655122"/>
            <a:chOff x="667447" y="3714497"/>
            <a:chExt cx="4290441" cy="655122"/>
          </a:xfrm>
        </p:grpSpPr>
        <p:cxnSp>
          <p:nvCxnSpPr>
            <p:cNvPr id="45" name="Straight Connector 44"/>
            <p:cNvCxnSpPr/>
            <p:nvPr/>
          </p:nvCxnSpPr>
          <p:spPr>
            <a:xfrm>
              <a:off x="1123705" y="4168906"/>
              <a:ext cx="3744608" cy="0"/>
            </a:xfrm>
            <a:prstGeom prst="line">
              <a:avLst/>
            </a:prstGeom>
            <a:ln w="2857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124740" y="3714497"/>
              <a:ext cx="2833148" cy="544765"/>
            </a:xfrm>
            <a:prstGeom prst="rect">
              <a:avLst/>
            </a:prstGeom>
            <a:noFill/>
          </p:spPr>
          <p:txBody>
            <a:bodyPr wrap="none" lIns="182880" tIns="146304" rIns="182880" bIns="146304" rtlCol="0">
              <a:spAutoFit/>
            </a:bodyPr>
            <a:lstStyle/>
            <a:p>
              <a:pPr algn="r">
                <a:lnSpc>
                  <a:spcPct val="90000"/>
                </a:lnSpc>
                <a:spcAft>
                  <a:spcPts val="600"/>
                </a:spcAft>
              </a:pPr>
              <a:r>
                <a:rPr lang="en-US" dirty="0" smtClean="0">
                  <a:latin typeface="Segoe UI Light" panose="020B0502040204020203" pitchFamily="34" charset="0"/>
                  <a:cs typeface="Segoe UI Light" panose="020B0502040204020203" pitchFamily="34" charset="0"/>
                </a:rPr>
                <a:t>Studio or Auditorium A/V</a:t>
              </a:r>
            </a:p>
          </p:txBody>
        </p:sp>
        <p:grpSp>
          <p:nvGrpSpPr>
            <p:cNvPr id="47" name="Group 46"/>
            <p:cNvGrpSpPr/>
            <p:nvPr/>
          </p:nvGrpSpPr>
          <p:grpSpPr>
            <a:xfrm>
              <a:off x="667447" y="3930257"/>
              <a:ext cx="410751" cy="439362"/>
              <a:chOff x="667447" y="3930257"/>
              <a:chExt cx="410751" cy="439362"/>
            </a:xfrm>
          </p:grpSpPr>
          <p:cxnSp>
            <p:nvCxnSpPr>
              <p:cNvPr id="50" name="Straight Connector 49"/>
              <p:cNvCxnSpPr/>
              <p:nvPr/>
            </p:nvCxnSpPr>
            <p:spPr>
              <a:xfrm>
                <a:off x="701991"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Pentagon 50"/>
              <p:cNvSpPr/>
              <p:nvPr/>
            </p:nvSpPr>
            <p:spPr bwMode="auto">
              <a:xfrm>
                <a:off x="667447" y="3973718"/>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2" name="Straight Connector 51"/>
              <p:cNvCxnSpPr/>
              <p:nvPr/>
            </p:nvCxnSpPr>
            <p:spPr>
              <a:xfrm>
                <a:off x="812704"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Pentagon 52"/>
              <p:cNvSpPr/>
              <p:nvPr/>
            </p:nvSpPr>
            <p:spPr bwMode="auto">
              <a:xfrm>
                <a:off x="778160" y="4127008"/>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4" name="Straight Connector 53"/>
              <p:cNvCxnSpPr/>
              <p:nvPr/>
            </p:nvCxnSpPr>
            <p:spPr>
              <a:xfrm>
                <a:off x="923417"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Pentagon 54"/>
              <p:cNvSpPr/>
              <p:nvPr/>
            </p:nvSpPr>
            <p:spPr bwMode="auto">
              <a:xfrm>
                <a:off x="888873" y="4021086"/>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56" name="Straight Connector 55"/>
              <p:cNvCxnSpPr/>
              <p:nvPr/>
            </p:nvCxnSpPr>
            <p:spPr>
              <a:xfrm>
                <a:off x="1034130" y="3930257"/>
                <a:ext cx="0" cy="439362"/>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Pentagon 56"/>
              <p:cNvSpPr/>
              <p:nvPr/>
            </p:nvSpPr>
            <p:spPr bwMode="auto">
              <a:xfrm>
                <a:off x="999586" y="4300354"/>
                <a:ext cx="78612" cy="45719"/>
              </a:xfrm>
              <a:prstGeom prst="homePlate">
                <a:avLst/>
              </a:prstGeom>
              <a:solidFill>
                <a:schemeClr val="accent2"/>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48" name="Freeform 47"/>
            <p:cNvSpPr>
              <a:spLocks noChangeAspect="1"/>
            </p:cNvSpPr>
            <p:nvPr/>
          </p:nvSpPr>
          <p:spPr bwMode="black">
            <a:xfrm flipH="1">
              <a:off x="1530409" y="4034076"/>
              <a:ext cx="409600" cy="262875"/>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FFFFFF"/>
                </a:solidFill>
              </a:endParaRPr>
            </a:p>
          </p:txBody>
        </p:sp>
        <p:sp>
          <p:nvSpPr>
            <p:cNvPr id="49" name="Rectangle 48"/>
            <p:cNvSpPr/>
            <p:nvPr/>
          </p:nvSpPr>
          <p:spPr bwMode="auto">
            <a:xfrm>
              <a:off x="1584481" y="4049878"/>
              <a:ext cx="300037" cy="200025"/>
            </a:xfrm>
            <a:prstGeom prst="rect">
              <a:avLst/>
            </a:prstGeom>
            <a:solidFill>
              <a:srgbClr val="0072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pic>
        <p:nvPicPr>
          <p:cNvPr id="58" name="Picture 57"/>
          <p:cNvPicPr>
            <a:picLocks noChangeAspect="1"/>
          </p:cNvPicPr>
          <p:nvPr/>
        </p:nvPicPr>
        <p:blipFill>
          <a:blip r:embed="rId6"/>
          <a:stretch>
            <a:fillRect/>
          </a:stretch>
        </p:blipFill>
        <p:spPr>
          <a:xfrm>
            <a:off x="749077" y="1529243"/>
            <a:ext cx="570105" cy="473280"/>
          </a:xfrm>
          <a:prstGeom prst="rect">
            <a:avLst/>
          </a:prstGeom>
        </p:spPr>
      </p:pic>
      <p:pic>
        <p:nvPicPr>
          <p:cNvPr id="59" name="Picture 58"/>
          <p:cNvPicPr>
            <a:picLocks noChangeAspect="1"/>
          </p:cNvPicPr>
          <p:nvPr/>
        </p:nvPicPr>
        <p:blipFill>
          <a:blip r:embed="rId7"/>
          <a:stretch>
            <a:fillRect/>
          </a:stretch>
        </p:blipFill>
        <p:spPr>
          <a:xfrm>
            <a:off x="4864450" y="5326383"/>
            <a:ext cx="984139" cy="1089515"/>
          </a:xfrm>
          <a:prstGeom prst="rect">
            <a:avLst/>
          </a:prstGeom>
        </p:spPr>
      </p:pic>
      <p:cxnSp>
        <p:nvCxnSpPr>
          <p:cNvPr id="61" name="Straight Arrow Connector 60"/>
          <p:cNvCxnSpPr>
            <a:stCxn id="59" idx="0"/>
          </p:cNvCxnSpPr>
          <p:nvPr/>
        </p:nvCxnSpPr>
        <p:spPr>
          <a:xfrm flipH="1" flipV="1">
            <a:off x="5356519" y="4586445"/>
            <a:ext cx="1" cy="73993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50832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Broadcast</a:t>
            </a:r>
          </a:p>
        </p:txBody>
      </p:sp>
      <p:sp>
        <p:nvSpPr>
          <p:cNvPr id="3" name="Content Placeholder 2"/>
          <p:cNvSpPr>
            <a:spLocks noGrp="1"/>
          </p:cNvSpPr>
          <p:nvPr>
            <p:ph idx="1"/>
          </p:nvPr>
        </p:nvSpPr>
        <p:spPr/>
        <p:txBody>
          <a:bodyPr>
            <a:normAutofit/>
          </a:bodyPr>
          <a:lstStyle/>
          <a:p>
            <a:r>
              <a:rPr lang="en-US" dirty="0"/>
              <a:t>Organizers can…</a:t>
            </a:r>
          </a:p>
          <a:p>
            <a:pPr lvl="1"/>
            <a:r>
              <a:rPr lang="en-US" dirty="0"/>
              <a:t>Discover broadcast options when scheduling a large meeting in Outlook</a:t>
            </a:r>
          </a:p>
          <a:p>
            <a:pPr lvl="1"/>
            <a:r>
              <a:rPr lang="en-US" dirty="0"/>
              <a:t>Create and manage broadcast events in the Skype for Business broadcast portal</a:t>
            </a:r>
          </a:p>
          <a:p>
            <a:r>
              <a:rPr lang="en-US" dirty="0"/>
              <a:t>Pre-meeting</a:t>
            </a:r>
          </a:p>
          <a:p>
            <a:pPr lvl="1"/>
            <a:r>
              <a:rPr lang="en-US" dirty="0"/>
              <a:t>Manage access settings, attendees list and event team roster</a:t>
            </a:r>
          </a:p>
          <a:p>
            <a:pPr lvl="1"/>
            <a:r>
              <a:rPr lang="en-US" dirty="0"/>
              <a:t>Customize the event including theme, curtains and branding imagery</a:t>
            </a:r>
          </a:p>
          <a:p>
            <a:r>
              <a:rPr lang="en-US" dirty="0"/>
              <a:t>Post-meeting</a:t>
            </a:r>
          </a:p>
          <a:p>
            <a:pPr lvl="1"/>
            <a:r>
              <a:rPr lang="en-US" dirty="0"/>
              <a:t>Download or publish meeting recordings</a:t>
            </a:r>
          </a:p>
          <a:p>
            <a:pPr lvl="1"/>
            <a:r>
              <a:rPr lang="en-US" dirty="0"/>
              <a:t>Access meeting attendee reports, count, device mix, other telemetry</a:t>
            </a:r>
          </a:p>
          <a:p>
            <a:endParaRPr lang="en-US" dirty="0"/>
          </a:p>
        </p:txBody>
      </p:sp>
    </p:spTree>
    <p:extLst>
      <p:ext uri="{BB962C8B-B14F-4D97-AF65-F5344CB8AC3E}">
        <p14:creationId xmlns:p14="http://schemas.microsoft.com/office/powerpoint/2010/main" val="11977669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62150" y="1690688"/>
            <a:ext cx="7465629" cy="4676774"/>
            <a:chOff x="1962150" y="490537"/>
            <a:chExt cx="8267700" cy="5876925"/>
          </a:xfrm>
        </p:grpSpPr>
        <p:pic>
          <p:nvPicPr>
            <p:cNvPr id="4" name="Picture 3"/>
            <p:cNvPicPr>
              <a:picLocks noChangeAspect="1"/>
            </p:cNvPicPr>
            <p:nvPr/>
          </p:nvPicPr>
          <p:blipFill>
            <a:blip r:embed="rId2"/>
            <a:stretch>
              <a:fillRect/>
            </a:stretch>
          </p:blipFill>
          <p:spPr>
            <a:xfrm>
              <a:off x="1962150" y="490537"/>
              <a:ext cx="8267700" cy="5876925"/>
            </a:xfrm>
            <a:prstGeom prst="rect">
              <a:avLst/>
            </a:prstGeom>
          </p:spPr>
        </p:pic>
        <p:pic>
          <p:nvPicPr>
            <p:cNvPr id="5" name="Picture 4"/>
            <p:cNvPicPr>
              <a:picLocks noChangeAspect="1"/>
            </p:cNvPicPr>
            <p:nvPr/>
          </p:nvPicPr>
          <p:blipFill>
            <a:blip r:embed="rId3"/>
            <a:stretch>
              <a:fillRect/>
            </a:stretch>
          </p:blipFill>
          <p:spPr>
            <a:xfrm>
              <a:off x="4956175" y="3021012"/>
              <a:ext cx="4362450" cy="1171575"/>
            </a:xfrm>
            <a:prstGeom prst="rect">
              <a:avLst/>
            </a:prstGeom>
          </p:spPr>
        </p:pic>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8233" y="1626088"/>
            <a:ext cx="9051974" cy="5088953"/>
          </a:xfrm>
          <a:prstGeom prst="rect">
            <a:avLst/>
          </a:prstGeom>
          <a:effectLst>
            <a:outerShdw blurRad="520700" dist="38100" dir="2700000" algn="tl" rotWithShape="0">
              <a:prstClr val="black">
                <a:alpha val="40000"/>
              </a:prstClr>
            </a:outerShdw>
          </a:effectLst>
        </p:spPr>
      </p:pic>
      <p:sp>
        <p:nvSpPr>
          <p:cNvPr id="8" name="Title 1"/>
          <p:cNvSpPr>
            <a:spLocks noGrp="1"/>
          </p:cNvSpPr>
          <p:nvPr>
            <p:ph type="title"/>
          </p:nvPr>
        </p:nvSpPr>
        <p:spPr>
          <a:xfrm>
            <a:off x="274641" y="365125"/>
            <a:ext cx="11079159" cy="1325563"/>
          </a:xfrm>
        </p:spPr>
        <p:txBody>
          <a:bodyPr/>
          <a:lstStyle/>
          <a:p>
            <a:r>
              <a:rPr lang="en-US" dirty="0"/>
              <a:t>Scheduling a Broadcast</a:t>
            </a:r>
          </a:p>
        </p:txBody>
      </p:sp>
    </p:spTree>
    <p:extLst>
      <p:ext uri="{BB962C8B-B14F-4D97-AF65-F5344CB8AC3E}">
        <p14:creationId xmlns:p14="http://schemas.microsoft.com/office/powerpoint/2010/main" val="94197100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using Skype for Business</a:t>
            </a:r>
          </a:p>
        </p:txBody>
      </p:sp>
      <p:pic>
        <p:nvPicPr>
          <p:cNvPr id="4" name="Picture 3"/>
          <p:cNvPicPr>
            <a:picLocks noChangeAspect="1"/>
          </p:cNvPicPr>
          <p:nvPr/>
        </p:nvPicPr>
        <p:blipFill>
          <a:blip r:embed="rId2"/>
          <a:stretch>
            <a:fillRect/>
          </a:stretch>
        </p:blipFill>
        <p:spPr>
          <a:xfrm>
            <a:off x="1612900" y="1533484"/>
            <a:ext cx="8796338" cy="4801753"/>
          </a:xfrm>
          <a:prstGeom prst="rect">
            <a:avLst/>
          </a:prstGeom>
          <a:effectLst>
            <a:outerShdw blurRad="520700" dist="38100" dir="2700000" algn="tl" rotWithShape="0">
              <a:prstClr val="black">
                <a:alpha val="40000"/>
              </a:prstClr>
            </a:outerShdw>
          </a:effectLst>
        </p:spPr>
      </p:pic>
    </p:spTree>
    <p:extLst>
      <p:ext uri="{BB962C8B-B14F-4D97-AF65-F5344CB8AC3E}">
        <p14:creationId xmlns:p14="http://schemas.microsoft.com/office/powerpoint/2010/main" val="25541130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Attendee Experience</a:t>
            </a:r>
          </a:p>
        </p:txBody>
      </p:sp>
      <p:pic>
        <p:nvPicPr>
          <p:cNvPr id="4" name="Picture 3"/>
          <p:cNvPicPr>
            <a:picLocks noChangeAspect="1"/>
          </p:cNvPicPr>
          <p:nvPr/>
        </p:nvPicPr>
        <p:blipFill>
          <a:blip r:embed="rId2"/>
          <a:stretch>
            <a:fillRect/>
          </a:stretch>
        </p:blipFill>
        <p:spPr>
          <a:xfrm>
            <a:off x="1016000" y="1488109"/>
            <a:ext cx="7540320" cy="4611903"/>
          </a:xfrm>
          <a:prstGeom prst="rect">
            <a:avLst/>
          </a:prstGeom>
          <a:effectLst>
            <a:outerShdw blurRad="520700" dist="38100" dir="2700000" algn="tl" rotWithShape="0">
              <a:prstClr val="black">
                <a:alpha val="40000"/>
              </a:prstClr>
            </a:outerShdw>
          </a:effectLst>
        </p:spPr>
      </p:pic>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1938" y="1299815"/>
            <a:ext cx="2494245" cy="4988490"/>
          </a:xfrm>
          <a:prstGeom prst="rect">
            <a:avLst/>
          </a:prstGeom>
        </p:spPr>
      </p:pic>
    </p:spTree>
    <p:extLst>
      <p:ext uri="{BB962C8B-B14F-4D97-AF65-F5344CB8AC3E}">
        <p14:creationId xmlns:p14="http://schemas.microsoft.com/office/powerpoint/2010/main" val="37349912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Upgrade</a:t>
            </a:r>
            <a:r>
              <a:rPr lang="es-ES" dirty="0" smtClean="0"/>
              <a:t> </a:t>
            </a:r>
            <a:r>
              <a:rPr lang="en-US" dirty="0" smtClean="0"/>
              <a:t>from</a:t>
            </a:r>
            <a:r>
              <a:rPr lang="es-ES" dirty="0" smtClean="0"/>
              <a:t> </a:t>
            </a:r>
            <a:r>
              <a:rPr lang="es-ES" dirty="0"/>
              <a:t>Lync</a:t>
            </a:r>
          </a:p>
        </p:txBody>
      </p:sp>
    </p:spTree>
    <p:extLst>
      <p:ext uri="{BB962C8B-B14F-4D97-AF65-F5344CB8AC3E}">
        <p14:creationId xmlns:p14="http://schemas.microsoft.com/office/powerpoint/2010/main" val="10070943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Path </a:t>
            </a:r>
          </a:p>
        </p:txBody>
      </p:sp>
      <p:graphicFrame>
        <p:nvGraphicFramePr>
          <p:cNvPr id="4" name="Table 3"/>
          <p:cNvGraphicFramePr>
            <a:graphicFrameLocks noGrp="1"/>
          </p:cNvGraphicFramePr>
          <p:nvPr>
            <p:extLst>
              <p:ext uri="{D42A27DB-BD31-4B8C-83A1-F6EECF244321}">
                <p14:modId xmlns:p14="http://schemas.microsoft.com/office/powerpoint/2010/main" val="2258933276"/>
              </p:ext>
            </p:extLst>
          </p:nvPr>
        </p:nvGraphicFramePr>
        <p:xfrm>
          <a:off x="1125868" y="2262330"/>
          <a:ext cx="10337653" cy="3308098"/>
        </p:xfrm>
        <a:graphic>
          <a:graphicData uri="http://schemas.openxmlformats.org/drawingml/2006/table">
            <a:tbl>
              <a:tblPr>
                <a:tableStyleId>{BDBED569-4797-4DF1-A0F4-6AAB3CD982D8}</a:tableStyleId>
              </a:tblPr>
              <a:tblGrid>
                <a:gridCol w="2318571"/>
                <a:gridCol w="2677101"/>
                <a:gridCol w="5341981"/>
              </a:tblGrid>
              <a:tr h="767236">
                <a:tc>
                  <a:txBody>
                    <a:bodyPr/>
                    <a:lstStyle/>
                    <a:p>
                      <a:pPr algn="ctr" fontAlgn="t"/>
                      <a:r>
                        <a:rPr lang="en-US" sz="1800" u="none" strike="noStrike" dirty="0">
                          <a:effectLst/>
                        </a:rPr>
                        <a:t>Original Topology</a:t>
                      </a:r>
                      <a:endParaRPr lang="en-US" sz="1800" b="1" i="0" u="none" strike="noStrike" dirty="0">
                        <a:solidFill>
                          <a:schemeClr val="bg1"/>
                        </a:solidFill>
                        <a:effectLst/>
                        <a:latin typeface="Calibri" panose="020F0502020204030204" pitchFamily="34" charset="0"/>
                      </a:endParaRPr>
                    </a:p>
                  </a:txBody>
                  <a:tcPr marL="9715" marR="9715" marT="9715" marB="0"/>
                </a:tc>
                <a:tc>
                  <a:txBody>
                    <a:bodyPr/>
                    <a:lstStyle/>
                    <a:p>
                      <a:pPr algn="ctr" fontAlgn="t"/>
                      <a:r>
                        <a:rPr lang="en-US" sz="1800" u="none" strike="noStrike" dirty="0">
                          <a:effectLst/>
                        </a:rPr>
                        <a:t>New Topology</a:t>
                      </a:r>
                      <a:endParaRPr lang="en-US" sz="1800" b="1" i="0" u="none" strike="noStrike" dirty="0">
                        <a:solidFill>
                          <a:schemeClr val="bg1"/>
                        </a:solidFill>
                        <a:effectLst/>
                        <a:latin typeface="Calibri" panose="020F0502020204030204" pitchFamily="34" charset="0"/>
                      </a:endParaRPr>
                    </a:p>
                  </a:txBody>
                  <a:tcPr marL="9715" marR="9715" marT="9715" marB="0"/>
                </a:tc>
                <a:tc>
                  <a:txBody>
                    <a:bodyPr/>
                    <a:lstStyle/>
                    <a:p>
                      <a:pPr algn="ctr" fontAlgn="t"/>
                      <a:r>
                        <a:rPr lang="en-US" sz="1800" u="none" strike="noStrike" dirty="0">
                          <a:effectLst/>
                        </a:rPr>
                        <a:t>In-Place Upgrade Supported ?</a:t>
                      </a:r>
                      <a:endParaRPr lang="en-US" sz="1800" b="1" i="0" u="none" strike="noStrike" dirty="0">
                        <a:solidFill>
                          <a:schemeClr val="bg1"/>
                        </a:solidFill>
                        <a:effectLst/>
                        <a:latin typeface="Calibri" panose="020F0502020204030204" pitchFamily="34" charset="0"/>
                      </a:endParaRPr>
                    </a:p>
                  </a:txBody>
                  <a:tcPr marL="9715" marR="9715" marT="9715" marB="0"/>
                </a:tc>
              </a:tr>
              <a:tr h="646095">
                <a:tc>
                  <a:txBody>
                    <a:bodyPr/>
                    <a:lstStyle/>
                    <a:p>
                      <a:pPr algn="ctr" fontAlgn="t"/>
                      <a:r>
                        <a:rPr lang="en-US" sz="1600" u="none" strike="noStrike" dirty="0" smtClean="0">
                          <a:effectLst/>
                        </a:rPr>
                        <a:t>Lync 2013</a:t>
                      </a:r>
                      <a:endParaRPr lang="en-US" sz="1600" b="0" i="0" u="none" strike="noStrike" dirty="0">
                        <a:solidFill>
                          <a:schemeClr val="bg1"/>
                        </a:solidFill>
                        <a:effectLst/>
                        <a:latin typeface="Calibri" panose="020F0502020204030204" pitchFamily="34" charset="0"/>
                      </a:endParaRPr>
                    </a:p>
                  </a:txBody>
                  <a:tcPr marL="9715" marR="9715" marT="9715" marB="0"/>
                </a:tc>
                <a:tc>
                  <a:txBody>
                    <a:bodyPr/>
                    <a:lstStyle/>
                    <a:p>
                      <a:pPr algn="ctr" fontAlgn="b"/>
                      <a:r>
                        <a:rPr lang="en-US" sz="1600" u="none" strike="noStrike" dirty="0" smtClean="0">
                          <a:effectLst/>
                        </a:rPr>
                        <a:t>Skype For Business Server 2015 + Lync 2013</a:t>
                      </a:r>
                      <a:endParaRPr lang="en-US" sz="1600" b="0" i="0" u="none" strike="noStrike" dirty="0">
                        <a:solidFill>
                          <a:schemeClr val="bg1"/>
                        </a:solidFill>
                        <a:effectLst/>
                        <a:latin typeface="Calibri" panose="020F0502020204030204" pitchFamily="34" charset="0"/>
                      </a:endParaRPr>
                    </a:p>
                  </a:txBody>
                  <a:tcPr marL="9715" marR="9715" marT="9715" marB="0"/>
                </a:tc>
                <a:tc>
                  <a:txBody>
                    <a:bodyPr/>
                    <a:lstStyle/>
                    <a:p>
                      <a:pPr algn="ctr" fontAlgn="b"/>
                      <a:r>
                        <a:rPr lang="en-US" sz="1600" u="none" strike="noStrike" dirty="0">
                          <a:effectLst/>
                        </a:rPr>
                        <a:t>Yes</a:t>
                      </a:r>
                      <a:r>
                        <a:rPr lang="en-US" sz="1600" u="none" strike="noStrike" dirty="0" smtClean="0">
                          <a:effectLst/>
                        </a:rPr>
                        <a:t>.</a:t>
                      </a:r>
                    </a:p>
                    <a:p>
                      <a:pPr algn="ctr" fontAlgn="b"/>
                      <a:r>
                        <a:rPr lang="en-US" sz="1600" u="none" strike="noStrike" dirty="0" smtClean="0">
                          <a:effectLst/>
                        </a:rPr>
                        <a:t> </a:t>
                      </a:r>
                      <a:r>
                        <a:rPr lang="en-US" sz="1600" u="none" strike="noStrike" dirty="0">
                          <a:effectLst/>
                        </a:rPr>
                        <a:t>In-Place upgrade support from 2013 -&gt;  </a:t>
                      </a:r>
                      <a:r>
                        <a:rPr lang="en-US" sz="1600" u="none" strike="noStrike" dirty="0" smtClean="0">
                          <a:effectLst/>
                        </a:rPr>
                        <a:t>Skype For Business Server</a:t>
                      </a:r>
                      <a:endParaRPr lang="en-US" sz="1600" b="0" i="0" u="none" strike="noStrike" dirty="0">
                        <a:solidFill>
                          <a:schemeClr val="bg1"/>
                        </a:solidFill>
                        <a:effectLst/>
                        <a:latin typeface="Calibri" panose="020F0502020204030204" pitchFamily="34" charset="0"/>
                      </a:endParaRPr>
                    </a:p>
                  </a:txBody>
                  <a:tcPr marL="9715" marR="9715" marT="9715" marB="0"/>
                </a:tc>
              </a:tr>
              <a:tr h="678757">
                <a:tc>
                  <a:txBody>
                    <a:bodyPr/>
                    <a:lstStyle/>
                    <a:p>
                      <a:pPr algn="ctr" fontAlgn="t"/>
                      <a:r>
                        <a:rPr lang="en-US" sz="1600" u="none" strike="noStrike" dirty="0" smtClean="0">
                          <a:effectLst/>
                        </a:rPr>
                        <a:t>Lync 2010</a:t>
                      </a:r>
                      <a:endParaRPr lang="en-US" sz="1600" b="0" i="0" u="none" strike="noStrike" dirty="0">
                        <a:solidFill>
                          <a:schemeClr val="bg1"/>
                        </a:solidFill>
                        <a:effectLst/>
                        <a:latin typeface="Calibri" panose="020F0502020204030204" pitchFamily="34" charset="0"/>
                      </a:endParaRPr>
                    </a:p>
                  </a:txBody>
                  <a:tcPr marL="9715" marR="9715" marT="9715" marB="0"/>
                </a:tc>
                <a:tc>
                  <a:txBody>
                    <a:bodyPr/>
                    <a:lstStyle/>
                    <a:p>
                      <a:pPr algn="ctr" rtl="0" fontAlgn="ctr"/>
                      <a:r>
                        <a:rPr lang="en-US" sz="1600" u="none" strike="noStrike" dirty="0" smtClean="0">
                          <a:effectLst/>
                        </a:rPr>
                        <a:t>Skype For Business Server 2015 + Lync 2010</a:t>
                      </a:r>
                      <a:endParaRPr lang="en-US" sz="1600" b="0" i="0" u="none" strike="noStrike" dirty="0">
                        <a:solidFill>
                          <a:schemeClr val="bg1"/>
                        </a:solidFill>
                        <a:effectLst/>
                        <a:latin typeface="Calibri" panose="020F0502020204030204" pitchFamily="34" charset="0"/>
                      </a:endParaRPr>
                    </a:p>
                  </a:txBody>
                  <a:tcPr marL="9715" marR="9715" marT="9715" marB="0"/>
                </a:tc>
                <a:tc>
                  <a:txBody>
                    <a:bodyPr/>
                    <a:lstStyle/>
                    <a:p>
                      <a:pPr algn="ctr" fontAlgn="b"/>
                      <a:r>
                        <a:rPr lang="en-US" sz="1600" u="none" strike="noStrike" dirty="0">
                          <a:effectLst/>
                        </a:rPr>
                        <a:t>No. </a:t>
                      </a:r>
                      <a:endParaRPr lang="en-US" sz="1600" u="none" strike="noStrike" dirty="0" smtClean="0">
                        <a:effectLst/>
                      </a:endParaRPr>
                    </a:p>
                    <a:p>
                      <a:pPr algn="ctr" fontAlgn="b"/>
                      <a:r>
                        <a:rPr lang="en-US" sz="1600" u="none" strike="noStrike" dirty="0" smtClean="0">
                          <a:effectLst/>
                        </a:rPr>
                        <a:t>Upgrade </a:t>
                      </a:r>
                      <a:r>
                        <a:rPr lang="en-US" sz="1600" u="none" strike="noStrike" dirty="0">
                          <a:effectLst/>
                        </a:rPr>
                        <a:t>from 2010 -&gt; </a:t>
                      </a:r>
                      <a:r>
                        <a:rPr lang="en-US" sz="1600" u="none" strike="noStrike" dirty="0" smtClean="0">
                          <a:effectLst/>
                        </a:rPr>
                        <a:t>Skype For Business Server is the same process as </a:t>
                      </a:r>
                      <a:r>
                        <a:rPr lang="en-US" sz="1600" u="none" strike="noStrike" dirty="0">
                          <a:effectLst/>
                        </a:rPr>
                        <a:t>2010 -&gt; 2013</a:t>
                      </a:r>
                      <a:endParaRPr lang="en-US" sz="1600" b="0" i="0" u="none" strike="noStrike" dirty="0">
                        <a:solidFill>
                          <a:schemeClr val="bg1"/>
                        </a:solidFill>
                        <a:effectLst/>
                        <a:latin typeface="Calibri" panose="020F0502020204030204" pitchFamily="34" charset="0"/>
                      </a:endParaRPr>
                    </a:p>
                  </a:txBody>
                  <a:tcPr marL="9715" marR="9715" marT="9715" marB="0"/>
                </a:tc>
              </a:tr>
              <a:tr h="1058392">
                <a:tc>
                  <a:txBody>
                    <a:bodyPr/>
                    <a:lstStyle/>
                    <a:p>
                      <a:pPr algn="ctr" fontAlgn="t"/>
                      <a:r>
                        <a:rPr lang="en-US" sz="1600" u="none" strike="noStrike" dirty="0" smtClean="0">
                          <a:effectLst/>
                        </a:rPr>
                        <a:t>Lync 2010 </a:t>
                      </a:r>
                      <a:r>
                        <a:rPr lang="en-US" sz="1600" u="none" strike="noStrike" dirty="0">
                          <a:effectLst/>
                        </a:rPr>
                        <a:t>+ </a:t>
                      </a:r>
                      <a:r>
                        <a:rPr lang="en-US" sz="1600" u="none" strike="noStrike" dirty="0" smtClean="0">
                          <a:effectLst/>
                        </a:rPr>
                        <a:t>Lync 2013</a:t>
                      </a:r>
                      <a:endParaRPr lang="en-US" sz="1600" b="0" i="0" u="none" strike="noStrike" dirty="0">
                        <a:solidFill>
                          <a:schemeClr val="bg1"/>
                        </a:solidFill>
                        <a:effectLst/>
                        <a:latin typeface="Calibri" panose="020F0502020204030204" pitchFamily="34" charset="0"/>
                      </a:endParaRPr>
                    </a:p>
                  </a:txBody>
                  <a:tcPr marL="9715" marR="9715" marT="9715" marB="0"/>
                </a:tc>
                <a:tc>
                  <a:txBody>
                    <a:bodyPr/>
                    <a:lstStyle/>
                    <a:p>
                      <a:pPr algn="ctr" rtl="0" fontAlgn="ctr"/>
                      <a:r>
                        <a:rPr lang="en-US" sz="1600" u="none" strike="noStrike" dirty="0" smtClean="0">
                          <a:effectLst/>
                        </a:rPr>
                        <a:t>Skype For Business Server 2015 + Lync 2013</a:t>
                      </a:r>
                      <a:endParaRPr lang="en-US" sz="1600" b="0" i="0" u="none" strike="noStrike" dirty="0">
                        <a:solidFill>
                          <a:schemeClr val="bg1"/>
                        </a:solidFill>
                        <a:effectLst/>
                        <a:latin typeface="Calibri" panose="020F0502020204030204" pitchFamily="34" charset="0"/>
                      </a:endParaRPr>
                    </a:p>
                  </a:txBody>
                  <a:tcPr marL="9715" marR="9715" marT="9715" marB="0"/>
                </a:tc>
                <a:tc>
                  <a:txBody>
                    <a:bodyPr/>
                    <a:lstStyle/>
                    <a:p>
                      <a:pPr algn="ctr" fontAlgn="b"/>
                      <a:r>
                        <a:rPr lang="en-US" sz="1600" u="none" strike="noStrike" dirty="0">
                          <a:effectLst/>
                        </a:rPr>
                        <a:t>Mandatory </a:t>
                      </a:r>
                      <a:r>
                        <a:rPr lang="en-US" sz="1600" u="none" strike="noStrike" dirty="0" smtClean="0">
                          <a:effectLst/>
                        </a:rPr>
                        <a:t>migration from 2010 to </a:t>
                      </a:r>
                      <a:r>
                        <a:rPr lang="en-US" sz="1600" u="none" strike="noStrike" dirty="0">
                          <a:effectLst/>
                        </a:rPr>
                        <a:t>2013 </a:t>
                      </a:r>
                      <a:endParaRPr lang="en-US" sz="1600" u="none" strike="noStrike" dirty="0" smtClean="0">
                        <a:effectLst/>
                      </a:endParaRPr>
                    </a:p>
                    <a:p>
                      <a:pPr algn="ctr" fontAlgn="b"/>
                      <a:r>
                        <a:rPr lang="en-US" sz="1600" u="none" strike="noStrike" dirty="0" smtClean="0">
                          <a:effectLst/>
                        </a:rPr>
                        <a:t>before </a:t>
                      </a:r>
                      <a:r>
                        <a:rPr lang="en-US" sz="1600" u="none" strike="noStrike" dirty="0">
                          <a:effectLst/>
                        </a:rPr>
                        <a:t>deploying </a:t>
                      </a:r>
                      <a:r>
                        <a:rPr lang="en-US" sz="1600" u="none" strike="noStrike" dirty="0" smtClean="0">
                          <a:effectLst/>
                        </a:rPr>
                        <a:t>Skype For Business Server 2015.</a:t>
                      </a:r>
                      <a:r>
                        <a:rPr lang="en-US" sz="1600" u="none" strike="noStrike" dirty="0">
                          <a:effectLst/>
                        </a:rPr>
                        <a:t/>
                      </a:r>
                      <a:br>
                        <a:rPr lang="en-US" sz="1600" u="none" strike="noStrike" dirty="0">
                          <a:effectLst/>
                        </a:rPr>
                      </a:br>
                      <a:r>
                        <a:rPr lang="en-US" sz="1600" u="none" strike="noStrike" dirty="0">
                          <a:effectLst/>
                        </a:rPr>
                        <a:t>Then In-Place upgrade from 2013 to </a:t>
                      </a:r>
                      <a:r>
                        <a:rPr lang="en-US" sz="1600" u="none" strike="noStrike" dirty="0" smtClean="0">
                          <a:effectLst/>
                        </a:rPr>
                        <a:t>Skype For Business Server</a:t>
                      </a:r>
                      <a:endParaRPr lang="en-US" sz="1600" b="0" i="0" u="none" strike="noStrike" dirty="0">
                        <a:solidFill>
                          <a:schemeClr val="bg1"/>
                        </a:solidFill>
                        <a:effectLst/>
                        <a:latin typeface="Calibri" panose="020F0502020204030204" pitchFamily="34" charset="0"/>
                      </a:endParaRPr>
                    </a:p>
                  </a:txBody>
                  <a:tcPr marL="9715" marR="9715" marT="9715" marB="0"/>
                </a:tc>
              </a:tr>
            </a:tbl>
          </a:graphicData>
        </a:graphic>
      </p:graphicFrame>
    </p:spTree>
    <p:extLst>
      <p:ext uri="{BB962C8B-B14F-4D97-AF65-F5344CB8AC3E}">
        <p14:creationId xmlns:p14="http://schemas.microsoft.com/office/powerpoint/2010/main" val="17335662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José Carlos García Graña</a:t>
            </a:r>
            <a:endParaRPr lang="es-ES" dirty="0"/>
          </a:p>
        </p:txBody>
      </p:sp>
      <p:sp>
        <p:nvSpPr>
          <p:cNvPr id="16" name="Marcador de texto 15"/>
          <p:cNvSpPr>
            <a:spLocks noGrp="1"/>
          </p:cNvSpPr>
          <p:nvPr>
            <p:ph type="body" sz="quarter" idx="13"/>
          </p:nvPr>
        </p:nvSpPr>
        <p:spPr/>
        <p:txBody>
          <a:bodyPr>
            <a:normAutofit fontScale="92500" lnSpcReduction="10000"/>
          </a:bodyPr>
          <a:lstStyle/>
          <a:p>
            <a:r>
              <a:rPr lang="es-ES" dirty="0" smtClean="0"/>
              <a:t>Enterprise Communication Global </a:t>
            </a:r>
            <a:r>
              <a:rPr lang="es-ES" dirty="0" err="1" smtClean="0"/>
              <a:t>Practice</a:t>
            </a:r>
            <a:endParaRPr lang="es-ES" dirty="0"/>
          </a:p>
        </p:txBody>
      </p:sp>
      <p:sp>
        <p:nvSpPr>
          <p:cNvPr id="17" name="Marcador de texto 16"/>
          <p:cNvSpPr>
            <a:spLocks noGrp="1"/>
          </p:cNvSpPr>
          <p:nvPr>
            <p:ph type="body" sz="quarter" idx="14"/>
          </p:nvPr>
        </p:nvSpPr>
        <p:spPr/>
        <p:txBody>
          <a:bodyPr>
            <a:normAutofit fontScale="92500" lnSpcReduction="10000"/>
          </a:bodyPr>
          <a:lstStyle/>
          <a:p>
            <a:r>
              <a:rPr lang="en-US" dirty="0" smtClean="0"/>
              <a:t>MICROSOFT</a:t>
            </a:r>
            <a:endParaRPr lang="es-ES" dirty="0"/>
          </a:p>
        </p:txBody>
      </p:sp>
      <p:sp>
        <p:nvSpPr>
          <p:cNvPr id="21" name="Marcador de texto 20"/>
          <p:cNvSpPr>
            <a:spLocks noGrp="1"/>
          </p:cNvSpPr>
          <p:nvPr>
            <p:ph type="body" sz="quarter" idx="12"/>
          </p:nvPr>
        </p:nvSpPr>
        <p:spPr/>
        <p:txBody>
          <a:bodyPr>
            <a:normAutofit fontScale="92500" lnSpcReduction="10000"/>
          </a:bodyPr>
          <a:lstStyle/>
          <a:p>
            <a:r>
              <a:rPr lang="en-US" dirty="0"/>
              <a:t>Services Architect</a:t>
            </a:r>
            <a:endParaRPr lang="es-E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496" y="3860741"/>
            <a:ext cx="2354318" cy="547780"/>
          </a:xfrm>
          <a:prstGeom prst="rect">
            <a:avLst/>
          </a:prstGeom>
        </p:spPr>
      </p:pic>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5677" b="5677"/>
          <a:stretch>
            <a:fillRect/>
          </a:stretch>
        </p:blipFill>
        <p:spPr/>
      </p:pic>
    </p:spTree>
    <p:extLst>
      <p:ext uri="{BB962C8B-B14F-4D97-AF65-F5344CB8AC3E}">
        <p14:creationId xmlns:p14="http://schemas.microsoft.com/office/powerpoint/2010/main" val="10539402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Upgrade Prerequisites</a:t>
            </a:r>
            <a:endParaRPr lang="en-US" dirty="0"/>
          </a:p>
        </p:txBody>
      </p:sp>
      <p:sp>
        <p:nvSpPr>
          <p:cNvPr id="3" name="Content Placeholder 2"/>
          <p:cNvSpPr>
            <a:spLocks noGrp="1"/>
          </p:cNvSpPr>
          <p:nvPr>
            <p:ph idx="1"/>
          </p:nvPr>
        </p:nvSpPr>
        <p:spPr/>
        <p:txBody>
          <a:bodyPr/>
          <a:lstStyle/>
          <a:p>
            <a:r>
              <a:rPr lang="en-US" dirty="0" smtClean="0"/>
              <a:t>Install latest cumulative update </a:t>
            </a:r>
            <a:r>
              <a:rPr lang="en-US" dirty="0"/>
              <a:t>to Lync 2013 </a:t>
            </a:r>
            <a:r>
              <a:rPr lang="en-US" dirty="0" smtClean="0"/>
              <a:t>Topology (minimum CU5)</a:t>
            </a:r>
            <a:endParaRPr lang="en-US" dirty="0"/>
          </a:p>
          <a:p>
            <a:r>
              <a:rPr lang="en-US" dirty="0"/>
              <a:t>PowerShell </a:t>
            </a:r>
            <a:r>
              <a:rPr lang="en-US" dirty="0" smtClean="0"/>
              <a:t>version </a:t>
            </a:r>
            <a:r>
              <a:rPr lang="en-US" dirty="0"/>
              <a:t>(6.2.9200.0) or later</a:t>
            </a:r>
          </a:p>
          <a:p>
            <a:r>
              <a:rPr lang="en-US" dirty="0" smtClean="0"/>
              <a:t>At </a:t>
            </a:r>
            <a:r>
              <a:rPr lang="en-US" dirty="0"/>
              <a:t>least SQL Server 2012 SP1 installed</a:t>
            </a:r>
          </a:p>
          <a:p>
            <a:r>
              <a:rPr lang="en-US" dirty="0" smtClean="0"/>
              <a:t>Windows Server needs one of the following update:</a:t>
            </a:r>
            <a:endParaRPr lang="en-US" dirty="0"/>
          </a:p>
          <a:p>
            <a:pPr lvl="2"/>
            <a:r>
              <a:rPr lang="en-US" dirty="0" smtClean="0">
                <a:hlinkClick r:id="rId2"/>
              </a:rPr>
              <a:t>KB2533623</a:t>
            </a:r>
            <a:r>
              <a:rPr lang="en-US" dirty="0" smtClean="0"/>
              <a:t> </a:t>
            </a:r>
            <a:r>
              <a:rPr lang="en-US" dirty="0"/>
              <a:t>- Windows Server 2008 R2 </a:t>
            </a:r>
          </a:p>
          <a:p>
            <a:pPr lvl="2"/>
            <a:r>
              <a:rPr lang="en-US" dirty="0" smtClean="0">
                <a:hlinkClick r:id="rId3"/>
              </a:rPr>
              <a:t>KB2858668</a:t>
            </a:r>
            <a:r>
              <a:rPr lang="en-US" dirty="0" smtClean="0"/>
              <a:t> </a:t>
            </a:r>
            <a:r>
              <a:rPr lang="en-US" dirty="0"/>
              <a:t>- Windows Server 2012 </a:t>
            </a:r>
          </a:p>
          <a:p>
            <a:pPr lvl="2"/>
            <a:r>
              <a:rPr lang="en-US" dirty="0">
                <a:hlinkClick r:id="rId4" action="ppaction://hlinkfile"/>
              </a:rPr>
              <a:t>KB2982006</a:t>
            </a:r>
            <a:r>
              <a:rPr lang="en-US" dirty="0"/>
              <a:t> – Windows Server 2012 R2 </a:t>
            </a:r>
          </a:p>
          <a:p>
            <a:endParaRPr lang="en-US" dirty="0"/>
          </a:p>
        </p:txBody>
      </p:sp>
    </p:spTree>
    <p:extLst>
      <p:ext uri="{BB962C8B-B14F-4D97-AF65-F5344CB8AC3E}">
        <p14:creationId xmlns:p14="http://schemas.microsoft.com/office/powerpoint/2010/main" val="8699963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206" y="386479"/>
            <a:ext cx="11250746" cy="1325563"/>
          </a:xfrm>
        </p:spPr>
        <p:txBody>
          <a:bodyPr>
            <a:normAutofit fontScale="90000"/>
          </a:bodyPr>
          <a:lstStyle/>
          <a:p>
            <a:r>
              <a:rPr lang="en-US" dirty="0" smtClean="0"/>
              <a:t>In-Place </a:t>
            </a:r>
            <a:br>
              <a:rPr lang="en-US" dirty="0" smtClean="0"/>
            </a:br>
            <a:r>
              <a:rPr lang="en-US" dirty="0" smtClean="0"/>
              <a:t>Upgrade </a:t>
            </a:r>
            <a:r>
              <a:rPr lang="en-US" dirty="0"/>
              <a:t>from Lync 2013 </a:t>
            </a:r>
            <a:r>
              <a:rPr lang="en-US" dirty="0" smtClean="0"/>
              <a:t>to Skype </a:t>
            </a:r>
            <a:r>
              <a:rPr lang="en-US" dirty="0"/>
              <a:t>For Business </a:t>
            </a:r>
            <a:r>
              <a:rPr lang="en-US" dirty="0" smtClean="0"/>
              <a:t>2015</a:t>
            </a:r>
            <a:endParaRPr lang="en-US" dirty="0"/>
          </a:p>
        </p:txBody>
      </p:sp>
      <p:pic>
        <p:nvPicPr>
          <p:cNvPr id="42" name="Picture 41"/>
          <p:cNvPicPr>
            <a:picLocks noChangeAspect="1"/>
          </p:cNvPicPr>
          <p:nvPr/>
        </p:nvPicPr>
        <p:blipFill>
          <a:blip r:embed="rId2"/>
          <a:stretch>
            <a:fillRect/>
          </a:stretch>
        </p:blipFill>
        <p:spPr>
          <a:xfrm>
            <a:off x="1332728" y="3710123"/>
            <a:ext cx="737442" cy="816403"/>
          </a:xfrm>
          <a:prstGeom prst="rect">
            <a:avLst/>
          </a:prstGeom>
        </p:spPr>
      </p:pic>
      <p:pic>
        <p:nvPicPr>
          <p:cNvPr id="43" name="Picture 42"/>
          <p:cNvPicPr>
            <a:picLocks noChangeAspect="1"/>
          </p:cNvPicPr>
          <p:nvPr/>
        </p:nvPicPr>
        <p:blipFill>
          <a:blip r:embed="rId3"/>
          <a:stretch>
            <a:fillRect/>
          </a:stretch>
        </p:blipFill>
        <p:spPr>
          <a:xfrm>
            <a:off x="1332728" y="2002148"/>
            <a:ext cx="730013" cy="723840"/>
          </a:xfrm>
          <a:prstGeom prst="rect">
            <a:avLst/>
          </a:prstGeom>
        </p:spPr>
      </p:pic>
      <p:sp>
        <p:nvSpPr>
          <p:cNvPr id="44" name="TextBox 43"/>
          <p:cNvSpPr txBox="1"/>
          <p:nvPr/>
        </p:nvSpPr>
        <p:spPr>
          <a:xfrm>
            <a:off x="632458" y="2848543"/>
            <a:ext cx="2130552" cy="307777"/>
          </a:xfrm>
          <a:prstGeom prst="rect">
            <a:avLst/>
          </a:prstGeom>
          <a:noFill/>
        </p:spPr>
        <p:txBody>
          <a:bodyPr wrap="square" rtlCol="0">
            <a:spAutoFit/>
          </a:bodyPr>
          <a:lstStyle/>
          <a:p>
            <a:r>
              <a:rPr lang="en-US" sz="1400" dirty="0" smtClean="0"/>
              <a:t>Pool1 (Lync 2013 CU5)</a:t>
            </a:r>
            <a:endParaRPr lang="en-US" sz="1400" dirty="0"/>
          </a:p>
        </p:txBody>
      </p:sp>
      <p:pic>
        <p:nvPicPr>
          <p:cNvPr id="45" name="Picture 44"/>
          <p:cNvPicPr>
            <a:picLocks noChangeAspect="1"/>
          </p:cNvPicPr>
          <p:nvPr/>
        </p:nvPicPr>
        <p:blipFill>
          <a:blip r:embed="rId3"/>
          <a:stretch>
            <a:fillRect/>
          </a:stretch>
        </p:blipFill>
        <p:spPr>
          <a:xfrm>
            <a:off x="4493504" y="2002148"/>
            <a:ext cx="730013" cy="723840"/>
          </a:xfrm>
          <a:prstGeom prst="rect">
            <a:avLst/>
          </a:prstGeom>
        </p:spPr>
      </p:pic>
      <p:sp>
        <p:nvSpPr>
          <p:cNvPr id="46" name="TextBox 45"/>
          <p:cNvSpPr txBox="1"/>
          <p:nvPr/>
        </p:nvSpPr>
        <p:spPr>
          <a:xfrm>
            <a:off x="3793234" y="2848543"/>
            <a:ext cx="2130552" cy="307777"/>
          </a:xfrm>
          <a:prstGeom prst="rect">
            <a:avLst/>
          </a:prstGeom>
          <a:noFill/>
        </p:spPr>
        <p:txBody>
          <a:bodyPr wrap="square" rtlCol="0">
            <a:spAutoFit/>
          </a:bodyPr>
          <a:lstStyle/>
          <a:p>
            <a:r>
              <a:rPr lang="en-US" sz="1400" dirty="0" smtClean="0"/>
              <a:t>Pool2 (Lync 2013 CU5)</a:t>
            </a:r>
            <a:endParaRPr lang="en-US" sz="1400" dirty="0"/>
          </a:p>
        </p:txBody>
      </p:sp>
      <p:sp>
        <p:nvSpPr>
          <p:cNvPr id="47" name="TextBox 46"/>
          <p:cNvSpPr txBox="1"/>
          <p:nvPr/>
        </p:nvSpPr>
        <p:spPr>
          <a:xfrm>
            <a:off x="632458" y="4526526"/>
            <a:ext cx="2503934" cy="307777"/>
          </a:xfrm>
          <a:prstGeom prst="rect">
            <a:avLst/>
          </a:prstGeom>
          <a:noFill/>
        </p:spPr>
        <p:txBody>
          <a:bodyPr wrap="square" rtlCol="0">
            <a:spAutoFit/>
          </a:bodyPr>
          <a:lstStyle/>
          <a:p>
            <a:r>
              <a:rPr lang="en-US" sz="1400" dirty="0" smtClean="0"/>
              <a:t>Pool1 (Skype for Business 2015)</a:t>
            </a:r>
            <a:endParaRPr lang="en-US" sz="1400" dirty="0"/>
          </a:p>
        </p:txBody>
      </p:sp>
      <p:pic>
        <p:nvPicPr>
          <p:cNvPr id="48" name="Picture 47"/>
          <p:cNvPicPr>
            <a:picLocks noChangeAspect="1"/>
          </p:cNvPicPr>
          <p:nvPr/>
        </p:nvPicPr>
        <p:blipFill>
          <a:blip r:embed="rId3"/>
          <a:stretch>
            <a:fillRect/>
          </a:stretch>
        </p:blipFill>
        <p:spPr>
          <a:xfrm>
            <a:off x="4440933" y="3680131"/>
            <a:ext cx="730013" cy="723840"/>
          </a:xfrm>
          <a:prstGeom prst="rect">
            <a:avLst/>
          </a:prstGeom>
        </p:spPr>
      </p:pic>
      <p:sp>
        <p:nvSpPr>
          <p:cNvPr id="49" name="TextBox 48"/>
          <p:cNvSpPr txBox="1"/>
          <p:nvPr/>
        </p:nvSpPr>
        <p:spPr>
          <a:xfrm>
            <a:off x="3740663" y="4526526"/>
            <a:ext cx="2130552" cy="307777"/>
          </a:xfrm>
          <a:prstGeom prst="rect">
            <a:avLst/>
          </a:prstGeom>
          <a:noFill/>
        </p:spPr>
        <p:txBody>
          <a:bodyPr wrap="square" rtlCol="0">
            <a:spAutoFit/>
          </a:bodyPr>
          <a:lstStyle/>
          <a:p>
            <a:r>
              <a:rPr lang="en-US" sz="1400" dirty="0" smtClean="0"/>
              <a:t>Pool2 (Lync 2013 CU5)</a:t>
            </a:r>
            <a:endParaRPr lang="en-US" sz="1400" dirty="0"/>
          </a:p>
        </p:txBody>
      </p:sp>
      <p:pic>
        <p:nvPicPr>
          <p:cNvPr id="50" name="Picture 49"/>
          <p:cNvPicPr>
            <a:picLocks noChangeAspect="1"/>
          </p:cNvPicPr>
          <p:nvPr/>
        </p:nvPicPr>
        <p:blipFill>
          <a:blip r:embed="rId2"/>
          <a:stretch>
            <a:fillRect/>
          </a:stretch>
        </p:blipFill>
        <p:spPr>
          <a:xfrm>
            <a:off x="1342921" y="5535096"/>
            <a:ext cx="737442" cy="816403"/>
          </a:xfrm>
          <a:prstGeom prst="rect">
            <a:avLst/>
          </a:prstGeom>
        </p:spPr>
      </p:pic>
      <p:sp>
        <p:nvSpPr>
          <p:cNvPr id="51" name="TextBox 50"/>
          <p:cNvSpPr txBox="1"/>
          <p:nvPr/>
        </p:nvSpPr>
        <p:spPr>
          <a:xfrm>
            <a:off x="642651" y="6351499"/>
            <a:ext cx="2503934" cy="307777"/>
          </a:xfrm>
          <a:prstGeom prst="rect">
            <a:avLst/>
          </a:prstGeom>
          <a:noFill/>
        </p:spPr>
        <p:txBody>
          <a:bodyPr wrap="square" rtlCol="0">
            <a:spAutoFit/>
          </a:bodyPr>
          <a:lstStyle/>
          <a:p>
            <a:r>
              <a:rPr lang="en-US" sz="1400" dirty="0" smtClean="0"/>
              <a:t>Pool1 (Skype for Business 2015)</a:t>
            </a:r>
            <a:endParaRPr lang="en-US" sz="1400" dirty="0"/>
          </a:p>
        </p:txBody>
      </p:sp>
      <p:pic>
        <p:nvPicPr>
          <p:cNvPr id="52" name="Picture 51"/>
          <p:cNvPicPr>
            <a:picLocks noChangeAspect="1"/>
          </p:cNvPicPr>
          <p:nvPr/>
        </p:nvPicPr>
        <p:blipFill>
          <a:blip r:embed="rId2"/>
          <a:stretch>
            <a:fillRect/>
          </a:stretch>
        </p:blipFill>
        <p:spPr>
          <a:xfrm>
            <a:off x="4493504" y="5522908"/>
            <a:ext cx="737442" cy="816403"/>
          </a:xfrm>
          <a:prstGeom prst="rect">
            <a:avLst/>
          </a:prstGeom>
        </p:spPr>
      </p:pic>
      <p:sp>
        <p:nvSpPr>
          <p:cNvPr id="53" name="TextBox 52"/>
          <p:cNvSpPr txBox="1"/>
          <p:nvPr/>
        </p:nvSpPr>
        <p:spPr>
          <a:xfrm>
            <a:off x="3793234" y="6339311"/>
            <a:ext cx="2503934" cy="307777"/>
          </a:xfrm>
          <a:prstGeom prst="rect">
            <a:avLst/>
          </a:prstGeom>
          <a:noFill/>
        </p:spPr>
        <p:txBody>
          <a:bodyPr wrap="square" rtlCol="0">
            <a:spAutoFit/>
          </a:bodyPr>
          <a:lstStyle/>
          <a:p>
            <a:r>
              <a:rPr lang="en-US" sz="1400" dirty="0" smtClean="0"/>
              <a:t>Pool2 (Skype for Business 2015)</a:t>
            </a:r>
            <a:endParaRPr lang="en-US" sz="1400" dirty="0"/>
          </a:p>
        </p:txBody>
      </p:sp>
      <p:sp>
        <p:nvSpPr>
          <p:cNvPr id="54" name="TextBox 53"/>
          <p:cNvSpPr txBox="1"/>
          <p:nvPr/>
        </p:nvSpPr>
        <p:spPr>
          <a:xfrm>
            <a:off x="7004304" y="2112264"/>
            <a:ext cx="3666744" cy="369332"/>
          </a:xfrm>
          <a:prstGeom prst="rect">
            <a:avLst/>
          </a:prstGeom>
          <a:noFill/>
        </p:spPr>
        <p:txBody>
          <a:bodyPr wrap="square" rtlCol="0">
            <a:spAutoFit/>
          </a:bodyPr>
          <a:lstStyle/>
          <a:p>
            <a:r>
              <a:rPr lang="en-US" dirty="0" smtClean="0"/>
              <a:t>1- Move Pool1 Users to Pool2</a:t>
            </a:r>
            <a:endParaRPr lang="en-US" dirty="0"/>
          </a:p>
        </p:txBody>
      </p:sp>
      <p:sp>
        <p:nvSpPr>
          <p:cNvPr id="55" name="TextBox 54"/>
          <p:cNvSpPr txBox="1"/>
          <p:nvPr/>
        </p:nvSpPr>
        <p:spPr>
          <a:xfrm>
            <a:off x="7004304" y="3002431"/>
            <a:ext cx="4630648" cy="369332"/>
          </a:xfrm>
          <a:prstGeom prst="rect">
            <a:avLst/>
          </a:prstGeom>
          <a:noFill/>
        </p:spPr>
        <p:txBody>
          <a:bodyPr wrap="square" rtlCol="0">
            <a:spAutoFit/>
          </a:bodyPr>
          <a:lstStyle/>
          <a:p>
            <a:r>
              <a:rPr lang="en-US" dirty="0"/>
              <a:t>2</a:t>
            </a:r>
            <a:r>
              <a:rPr lang="en-US" dirty="0" smtClean="0"/>
              <a:t>- Upgrade Pool1 Servers to Skype for Business</a:t>
            </a:r>
            <a:endParaRPr lang="en-US" dirty="0"/>
          </a:p>
        </p:txBody>
      </p:sp>
      <p:sp>
        <p:nvSpPr>
          <p:cNvPr id="56" name="TextBox 55"/>
          <p:cNvSpPr txBox="1"/>
          <p:nvPr/>
        </p:nvSpPr>
        <p:spPr>
          <a:xfrm>
            <a:off x="7004304" y="3707932"/>
            <a:ext cx="4069080" cy="369332"/>
          </a:xfrm>
          <a:prstGeom prst="rect">
            <a:avLst/>
          </a:prstGeom>
          <a:noFill/>
        </p:spPr>
        <p:txBody>
          <a:bodyPr wrap="square" rtlCol="0">
            <a:spAutoFit/>
          </a:bodyPr>
          <a:lstStyle/>
          <a:p>
            <a:r>
              <a:rPr lang="en-US" dirty="0"/>
              <a:t>3</a:t>
            </a:r>
            <a:r>
              <a:rPr lang="en-US" dirty="0" smtClean="0"/>
              <a:t>- Move Back Pool1 Users</a:t>
            </a:r>
            <a:endParaRPr lang="en-US" dirty="0"/>
          </a:p>
        </p:txBody>
      </p:sp>
      <p:sp>
        <p:nvSpPr>
          <p:cNvPr id="57" name="TextBox 56"/>
          <p:cNvSpPr txBox="1"/>
          <p:nvPr/>
        </p:nvSpPr>
        <p:spPr>
          <a:xfrm>
            <a:off x="7004304" y="4077264"/>
            <a:ext cx="4069080" cy="369332"/>
          </a:xfrm>
          <a:prstGeom prst="rect">
            <a:avLst/>
          </a:prstGeom>
          <a:noFill/>
        </p:spPr>
        <p:txBody>
          <a:bodyPr wrap="square" rtlCol="0">
            <a:spAutoFit/>
          </a:bodyPr>
          <a:lstStyle/>
          <a:p>
            <a:r>
              <a:rPr lang="en-US" dirty="0" smtClean="0"/>
              <a:t>4- Move Pool2 Users to Pool1</a:t>
            </a:r>
            <a:endParaRPr lang="en-US" dirty="0"/>
          </a:p>
        </p:txBody>
      </p:sp>
      <p:sp>
        <p:nvSpPr>
          <p:cNvPr id="58" name="TextBox 57"/>
          <p:cNvSpPr txBox="1"/>
          <p:nvPr/>
        </p:nvSpPr>
        <p:spPr>
          <a:xfrm>
            <a:off x="7004304" y="4937911"/>
            <a:ext cx="4630648" cy="369332"/>
          </a:xfrm>
          <a:prstGeom prst="rect">
            <a:avLst/>
          </a:prstGeom>
          <a:noFill/>
        </p:spPr>
        <p:txBody>
          <a:bodyPr wrap="square" rtlCol="0">
            <a:spAutoFit/>
          </a:bodyPr>
          <a:lstStyle/>
          <a:p>
            <a:r>
              <a:rPr lang="en-US" dirty="0" smtClean="0"/>
              <a:t>5- Upgrade Pool2 Servers to Skype for Business</a:t>
            </a:r>
            <a:endParaRPr lang="en-US" dirty="0"/>
          </a:p>
        </p:txBody>
      </p:sp>
      <p:sp>
        <p:nvSpPr>
          <p:cNvPr id="59" name="TextBox 58"/>
          <p:cNvSpPr txBox="1"/>
          <p:nvPr/>
        </p:nvSpPr>
        <p:spPr>
          <a:xfrm>
            <a:off x="7004304" y="5643412"/>
            <a:ext cx="4069080" cy="369332"/>
          </a:xfrm>
          <a:prstGeom prst="rect">
            <a:avLst/>
          </a:prstGeom>
          <a:noFill/>
        </p:spPr>
        <p:txBody>
          <a:bodyPr wrap="square" rtlCol="0">
            <a:spAutoFit/>
          </a:bodyPr>
          <a:lstStyle/>
          <a:p>
            <a:r>
              <a:rPr lang="en-US" dirty="0" smtClean="0"/>
              <a:t>6- Move Back Pool2 Users</a:t>
            </a:r>
            <a:endParaRPr lang="en-US" dirty="0"/>
          </a:p>
        </p:txBody>
      </p:sp>
      <p:sp>
        <p:nvSpPr>
          <p:cNvPr id="60" name="Right Arrow 59"/>
          <p:cNvSpPr/>
          <p:nvPr/>
        </p:nvSpPr>
        <p:spPr>
          <a:xfrm>
            <a:off x="2368296" y="2185416"/>
            <a:ext cx="1645920" cy="321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rot="5400000">
            <a:off x="1351955" y="3287575"/>
            <a:ext cx="466344" cy="229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p:cNvSpPr/>
          <p:nvPr/>
        </p:nvSpPr>
        <p:spPr>
          <a:xfrm rot="10800000">
            <a:off x="2368296" y="3475872"/>
            <a:ext cx="1645920" cy="347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rot="10800000">
            <a:off x="2368295" y="4068247"/>
            <a:ext cx="1645920" cy="347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5400000">
            <a:off x="4375059" y="4977849"/>
            <a:ext cx="466344" cy="229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2368295" y="5781051"/>
            <a:ext cx="1645920" cy="321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87369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par>
                                <p:cTn id="22" presetID="22" presetClass="entr" presetSubtype="4"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down)">
                                      <p:cBhvr>
                                        <p:cTn id="38" dur="50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down)">
                                      <p:cBhvr>
                                        <p:cTn id="43" dur="500"/>
                                        <p:tgtEl>
                                          <p:spTgt spid="6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down)">
                                      <p:cBhvr>
                                        <p:cTn id="51" dur="500"/>
                                        <p:tgtEl>
                                          <p:spTgt spid="6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down)">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down)">
                                      <p:cBhvr>
                                        <p:cTn id="60" dur="500"/>
                                        <p:tgtEl>
                                          <p:spTgt spid="5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down)">
                                      <p:cBhvr>
                                        <p:cTn id="66" dur="50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wipe(down)">
                                      <p:cBhvr>
                                        <p:cTn id="7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1" grpId="0"/>
      <p:bldP spid="53" grpId="0"/>
      <p:bldP spid="54" grpId="0"/>
      <p:bldP spid="55" grpId="0"/>
      <p:bldP spid="56" grpId="0"/>
      <p:bldP spid="57" grpId="0"/>
      <p:bldP spid="58" grpId="0"/>
      <p:bldP spid="59" grpId="0"/>
      <p:bldP spid="60" grpId="0" animBg="1"/>
      <p:bldP spid="61" grpId="0" animBg="1"/>
      <p:bldP spid="63" grpId="0" animBg="1"/>
      <p:bldP spid="65" grpId="0" animBg="1"/>
      <p:bldP spid="66" grpId="0" animBg="1"/>
      <p:bldP spid="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In-Place Upgrade Recommendations</a:t>
            </a:r>
            <a:endParaRPr lang="en-US" dirty="0"/>
          </a:p>
        </p:txBody>
      </p:sp>
      <p:sp>
        <p:nvSpPr>
          <p:cNvPr id="3" name="Content Placeholder 2"/>
          <p:cNvSpPr>
            <a:spLocks noGrp="1"/>
          </p:cNvSpPr>
          <p:nvPr>
            <p:ph idx="1"/>
          </p:nvPr>
        </p:nvSpPr>
        <p:spPr/>
        <p:txBody>
          <a:bodyPr/>
          <a:lstStyle/>
          <a:p>
            <a:r>
              <a:rPr lang="en-US" dirty="0"/>
              <a:t>No In-Place Upgrade with Disaster Recovery (Pool-Failover)</a:t>
            </a:r>
          </a:p>
          <a:p>
            <a:pPr lvl="1"/>
            <a:r>
              <a:rPr lang="en-US" sz="1640" dirty="0"/>
              <a:t>  Don’t use the Invoke-</a:t>
            </a:r>
            <a:r>
              <a:rPr lang="en-US" sz="1640" dirty="0" err="1"/>
              <a:t>CsPoolFailover</a:t>
            </a:r>
            <a:r>
              <a:rPr lang="en-US" sz="1640" dirty="0"/>
              <a:t> </a:t>
            </a:r>
            <a:r>
              <a:rPr lang="en-US" sz="1640" dirty="0" err="1"/>
              <a:t>cmdlets</a:t>
            </a:r>
            <a:r>
              <a:rPr lang="en-US" sz="1640" dirty="0"/>
              <a:t> to failover the pool!</a:t>
            </a:r>
          </a:p>
          <a:p>
            <a:r>
              <a:rPr lang="en-US" dirty="0"/>
              <a:t>Don’t start services in Mixed Mode (half upgraded pool)</a:t>
            </a:r>
          </a:p>
          <a:p>
            <a:r>
              <a:rPr lang="en-US" dirty="0"/>
              <a:t>Don’t Un-Pair the Pools before Upgrade </a:t>
            </a:r>
          </a:p>
          <a:p>
            <a:r>
              <a:rPr lang="en-US" dirty="0"/>
              <a:t>Ensure minimal time when the Pools are paired with different versions</a:t>
            </a:r>
          </a:p>
          <a:p>
            <a:endParaRPr lang="en-US" dirty="0"/>
          </a:p>
        </p:txBody>
      </p:sp>
    </p:spTree>
    <p:extLst>
      <p:ext uri="{BB962C8B-B14F-4D97-AF65-F5344CB8AC3E}">
        <p14:creationId xmlns:p14="http://schemas.microsoft.com/office/powerpoint/2010/main" val="40413676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1" y="365125"/>
            <a:ext cx="11223676" cy="1325563"/>
          </a:xfrm>
        </p:spPr>
        <p:txBody>
          <a:bodyPr>
            <a:normAutofit fontScale="90000"/>
          </a:bodyPr>
          <a:lstStyle/>
          <a:p>
            <a:r>
              <a:rPr lang="en-US" dirty="0"/>
              <a:t>Offline </a:t>
            </a:r>
            <a:r>
              <a:rPr lang="en-US" dirty="0" smtClean="0"/>
              <a:t>Mode</a:t>
            </a:r>
            <a:br>
              <a:rPr lang="en-US" dirty="0" smtClean="0"/>
            </a:br>
            <a:r>
              <a:rPr lang="en-US" dirty="0" smtClean="0"/>
              <a:t>Upgrade </a:t>
            </a:r>
            <a:r>
              <a:rPr lang="en-US" dirty="0"/>
              <a:t>from Lync 2013 </a:t>
            </a:r>
            <a:r>
              <a:rPr lang="en-US" dirty="0" smtClean="0"/>
              <a:t>to Skype </a:t>
            </a:r>
            <a:r>
              <a:rPr lang="en-US" dirty="0"/>
              <a:t>For </a:t>
            </a:r>
            <a:r>
              <a:rPr lang="en-US" dirty="0" smtClean="0"/>
              <a:t>Business 2015</a:t>
            </a:r>
            <a:endParaRPr lang="en-US" dirty="0"/>
          </a:p>
        </p:txBody>
      </p:sp>
      <p:pic>
        <p:nvPicPr>
          <p:cNvPr id="42" name="Picture 41"/>
          <p:cNvPicPr>
            <a:picLocks noChangeAspect="1"/>
          </p:cNvPicPr>
          <p:nvPr/>
        </p:nvPicPr>
        <p:blipFill>
          <a:blip r:embed="rId2"/>
          <a:stretch>
            <a:fillRect/>
          </a:stretch>
        </p:blipFill>
        <p:spPr>
          <a:xfrm>
            <a:off x="1332728" y="3710123"/>
            <a:ext cx="737442" cy="816403"/>
          </a:xfrm>
          <a:prstGeom prst="rect">
            <a:avLst/>
          </a:prstGeom>
        </p:spPr>
      </p:pic>
      <p:pic>
        <p:nvPicPr>
          <p:cNvPr id="43" name="Picture 42"/>
          <p:cNvPicPr>
            <a:picLocks noChangeAspect="1"/>
          </p:cNvPicPr>
          <p:nvPr/>
        </p:nvPicPr>
        <p:blipFill>
          <a:blip r:embed="rId3"/>
          <a:stretch>
            <a:fillRect/>
          </a:stretch>
        </p:blipFill>
        <p:spPr>
          <a:xfrm>
            <a:off x="1332728" y="2002148"/>
            <a:ext cx="730013" cy="723840"/>
          </a:xfrm>
          <a:prstGeom prst="rect">
            <a:avLst/>
          </a:prstGeom>
        </p:spPr>
      </p:pic>
      <p:sp>
        <p:nvSpPr>
          <p:cNvPr id="44" name="TextBox 43"/>
          <p:cNvSpPr txBox="1"/>
          <p:nvPr/>
        </p:nvSpPr>
        <p:spPr>
          <a:xfrm>
            <a:off x="632458" y="2848543"/>
            <a:ext cx="2130552" cy="307777"/>
          </a:xfrm>
          <a:prstGeom prst="rect">
            <a:avLst/>
          </a:prstGeom>
          <a:noFill/>
        </p:spPr>
        <p:txBody>
          <a:bodyPr wrap="square" rtlCol="0">
            <a:spAutoFit/>
          </a:bodyPr>
          <a:lstStyle/>
          <a:p>
            <a:r>
              <a:rPr lang="en-US" sz="1400" dirty="0" smtClean="0"/>
              <a:t>Pool1 (Lync 2013 CU5)</a:t>
            </a:r>
            <a:endParaRPr lang="en-US" sz="1400" dirty="0"/>
          </a:p>
        </p:txBody>
      </p:sp>
      <p:pic>
        <p:nvPicPr>
          <p:cNvPr id="45" name="Picture 44"/>
          <p:cNvPicPr>
            <a:picLocks noChangeAspect="1"/>
          </p:cNvPicPr>
          <p:nvPr/>
        </p:nvPicPr>
        <p:blipFill>
          <a:blip r:embed="rId3"/>
          <a:stretch>
            <a:fillRect/>
          </a:stretch>
        </p:blipFill>
        <p:spPr>
          <a:xfrm>
            <a:off x="4493504" y="2002148"/>
            <a:ext cx="730013" cy="723840"/>
          </a:xfrm>
          <a:prstGeom prst="rect">
            <a:avLst/>
          </a:prstGeom>
        </p:spPr>
      </p:pic>
      <p:sp>
        <p:nvSpPr>
          <p:cNvPr id="46" name="TextBox 45"/>
          <p:cNvSpPr txBox="1"/>
          <p:nvPr/>
        </p:nvSpPr>
        <p:spPr>
          <a:xfrm>
            <a:off x="3793234" y="2848543"/>
            <a:ext cx="2130552" cy="307777"/>
          </a:xfrm>
          <a:prstGeom prst="rect">
            <a:avLst/>
          </a:prstGeom>
          <a:noFill/>
        </p:spPr>
        <p:txBody>
          <a:bodyPr wrap="square" rtlCol="0">
            <a:spAutoFit/>
          </a:bodyPr>
          <a:lstStyle/>
          <a:p>
            <a:r>
              <a:rPr lang="en-US" sz="1400" dirty="0" smtClean="0"/>
              <a:t>Pool2 (Lync 2013 CU5)</a:t>
            </a:r>
            <a:endParaRPr lang="en-US" sz="1400" dirty="0"/>
          </a:p>
        </p:txBody>
      </p:sp>
      <p:sp>
        <p:nvSpPr>
          <p:cNvPr id="47" name="TextBox 46"/>
          <p:cNvSpPr txBox="1"/>
          <p:nvPr/>
        </p:nvSpPr>
        <p:spPr>
          <a:xfrm>
            <a:off x="632458" y="4526526"/>
            <a:ext cx="2503934" cy="307777"/>
          </a:xfrm>
          <a:prstGeom prst="rect">
            <a:avLst/>
          </a:prstGeom>
          <a:noFill/>
        </p:spPr>
        <p:txBody>
          <a:bodyPr wrap="square" rtlCol="0">
            <a:spAutoFit/>
          </a:bodyPr>
          <a:lstStyle/>
          <a:p>
            <a:r>
              <a:rPr lang="en-US" sz="1400" dirty="0" smtClean="0"/>
              <a:t>Pool1 (Skype for Business 2015)</a:t>
            </a:r>
            <a:endParaRPr lang="en-US" sz="1400" dirty="0"/>
          </a:p>
        </p:txBody>
      </p:sp>
      <p:pic>
        <p:nvPicPr>
          <p:cNvPr id="48" name="Picture 47"/>
          <p:cNvPicPr>
            <a:picLocks noChangeAspect="1"/>
          </p:cNvPicPr>
          <p:nvPr/>
        </p:nvPicPr>
        <p:blipFill>
          <a:blip r:embed="rId3"/>
          <a:stretch>
            <a:fillRect/>
          </a:stretch>
        </p:blipFill>
        <p:spPr>
          <a:xfrm>
            <a:off x="4440933" y="3680131"/>
            <a:ext cx="730013" cy="723840"/>
          </a:xfrm>
          <a:prstGeom prst="rect">
            <a:avLst/>
          </a:prstGeom>
        </p:spPr>
      </p:pic>
      <p:sp>
        <p:nvSpPr>
          <p:cNvPr id="49" name="TextBox 48"/>
          <p:cNvSpPr txBox="1"/>
          <p:nvPr/>
        </p:nvSpPr>
        <p:spPr>
          <a:xfrm>
            <a:off x="3740663" y="4526526"/>
            <a:ext cx="2130552" cy="307777"/>
          </a:xfrm>
          <a:prstGeom prst="rect">
            <a:avLst/>
          </a:prstGeom>
          <a:noFill/>
        </p:spPr>
        <p:txBody>
          <a:bodyPr wrap="square" rtlCol="0">
            <a:spAutoFit/>
          </a:bodyPr>
          <a:lstStyle/>
          <a:p>
            <a:r>
              <a:rPr lang="en-US" sz="1400" dirty="0" smtClean="0"/>
              <a:t>Pool2 (Lync 2013 CU5)</a:t>
            </a:r>
            <a:endParaRPr lang="en-US" sz="1400" dirty="0"/>
          </a:p>
        </p:txBody>
      </p:sp>
      <p:pic>
        <p:nvPicPr>
          <p:cNvPr id="50" name="Picture 49"/>
          <p:cNvPicPr>
            <a:picLocks noChangeAspect="1"/>
          </p:cNvPicPr>
          <p:nvPr/>
        </p:nvPicPr>
        <p:blipFill>
          <a:blip r:embed="rId2"/>
          <a:stretch>
            <a:fillRect/>
          </a:stretch>
        </p:blipFill>
        <p:spPr>
          <a:xfrm>
            <a:off x="1342921" y="5535096"/>
            <a:ext cx="737442" cy="816403"/>
          </a:xfrm>
          <a:prstGeom prst="rect">
            <a:avLst/>
          </a:prstGeom>
        </p:spPr>
      </p:pic>
      <p:sp>
        <p:nvSpPr>
          <p:cNvPr id="51" name="TextBox 50"/>
          <p:cNvSpPr txBox="1"/>
          <p:nvPr/>
        </p:nvSpPr>
        <p:spPr>
          <a:xfrm>
            <a:off x="642651" y="6351499"/>
            <a:ext cx="2503934" cy="307777"/>
          </a:xfrm>
          <a:prstGeom prst="rect">
            <a:avLst/>
          </a:prstGeom>
          <a:noFill/>
        </p:spPr>
        <p:txBody>
          <a:bodyPr wrap="square" rtlCol="0">
            <a:spAutoFit/>
          </a:bodyPr>
          <a:lstStyle/>
          <a:p>
            <a:r>
              <a:rPr lang="en-US" sz="1400" dirty="0" smtClean="0"/>
              <a:t>Pool1 (Skype for Business 2015)</a:t>
            </a:r>
            <a:endParaRPr lang="en-US" sz="1400" dirty="0"/>
          </a:p>
        </p:txBody>
      </p:sp>
      <p:pic>
        <p:nvPicPr>
          <p:cNvPr id="52" name="Picture 51"/>
          <p:cNvPicPr>
            <a:picLocks noChangeAspect="1"/>
          </p:cNvPicPr>
          <p:nvPr/>
        </p:nvPicPr>
        <p:blipFill>
          <a:blip r:embed="rId2"/>
          <a:stretch>
            <a:fillRect/>
          </a:stretch>
        </p:blipFill>
        <p:spPr>
          <a:xfrm>
            <a:off x="4493504" y="5522908"/>
            <a:ext cx="737442" cy="816403"/>
          </a:xfrm>
          <a:prstGeom prst="rect">
            <a:avLst/>
          </a:prstGeom>
        </p:spPr>
      </p:pic>
      <p:sp>
        <p:nvSpPr>
          <p:cNvPr id="53" name="TextBox 52"/>
          <p:cNvSpPr txBox="1"/>
          <p:nvPr/>
        </p:nvSpPr>
        <p:spPr>
          <a:xfrm>
            <a:off x="3793234" y="6339311"/>
            <a:ext cx="2503934" cy="307777"/>
          </a:xfrm>
          <a:prstGeom prst="rect">
            <a:avLst/>
          </a:prstGeom>
          <a:noFill/>
        </p:spPr>
        <p:txBody>
          <a:bodyPr wrap="square" rtlCol="0">
            <a:spAutoFit/>
          </a:bodyPr>
          <a:lstStyle/>
          <a:p>
            <a:r>
              <a:rPr lang="en-US" sz="1400" dirty="0" smtClean="0"/>
              <a:t>Pool2 (Skype for Business 2015)</a:t>
            </a:r>
            <a:endParaRPr lang="en-US" sz="1400" dirty="0"/>
          </a:p>
        </p:txBody>
      </p:sp>
      <p:sp>
        <p:nvSpPr>
          <p:cNvPr id="54" name="TextBox 53"/>
          <p:cNvSpPr txBox="1"/>
          <p:nvPr/>
        </p:nvSpPr>
        <p:spPr>
          <a:xfrm>
            <a:off x="7004304" y="2112264"/>
            <a:ext cx="4273296" cy="369332"/>
          </a:xfrm>
          <a:prstGeom prst="rect">
            <a:avLst/>
          </a:prstGeom>
          <a:noFill/>
        </p:spPr>
        <p:txBody>
          <a:bodyPr wrap="square" rtlCol="0">
            <a:spAutoFit/>
          </a:bodyPr>
          <a:lstStyle/>
          <a:p>
            <a:r>
              <a:rPr lang="en-US" dirty="0" smtClean="0"/>
              <a:t>1- Send Maintenance Notice to Pool1 Users</a:t>
            </a:r>
            <a:endParaRPr lang="en-US" dirty="0"/>
          </a:p>
        </p:txBody>
      </p:sp>
      <p:sp>
        <p:nvSpPr>
          <p:cNvPr id="55" name="TextBox 54"/>
          <p:cNvSpPr txBox="1"/>
          <p:nvPr/>
        </p:nvSpPr>
        <p:spPr>
          <a:xfrm>
            <a:off x="7004304" y="3002431"/>
            <a:ext cx="4630648" cy="369332"/>
          </a:xfrm>
          <a:prstGeom prst="rect">
            <a:avLst/>
          </a:prstGeom>
          <a:noFill/>
        </p:spPr>
        <p:txBody>
          <a:bodyPr wrap="square" rtlCol="0">
            <a:spAutoFit/>
          </a:bodyPr>
          <a:lstStyle/>
          <a:p>
            <a:r>
              <a:rPr lang="en-US" dirty="0"/>
              <a:t>2</a:t>
            </a:r>
            <a:r>
              <a:rPr lang="en-US" dirty="0" smtClean="0"/>
              <a:t>- Upgrade Pool1 Servers to Skype for Business</a:t>
            </a:r>
            <a:endParaRPr lang="en-US" dirty="0"/>
          </a:p>
        </p:txBody>
      </p:sp>
      <p:sp>
        <p:nvSpPr>
          <p:cNvPr id="56" name="TextBox 55"/>
          <p:cNvSpPr txBox="1"/>
          <p:nvPr/>
        </p:nvSpPr>
        <p:spPr>
          <a:xfrm>
            <a:off x="7004304" y="3707932"/>
            <a:ext cx="4069080" cy="369332"/>
          </a:xfrm>
          <a:prstGeom prst="rect">
            <a:avLst/>
          </a:prstGeom>
          <a:noFill/>
        </p:spPr>
        <p:txBody>
          <a:bodyPr wrap="square" rtlCol="0">
            <a:spAutoFit/>
          </a:bodyPr>
          <a:lstStyle/>
          <a:p>
            <a:r>
              <a:rPr lang="en-US" dirty="0"/>
              <a:t>3</a:t>
            </a:r>
            <a:r>
              <a:rPr lang="en-US" dirty="0" smtClean="0"/>
              <a:t>- Ensure features are working in Pool1</a:t>
            </a:r>
            <a:endParaRPr lang="en-US" dirty="0"/>
          </a:p>
        </p:txBody>
      </p:sp>
      <p:sp>
        <p:nvSpPr>
          <p:cNvPr id="57" name="TextBox 56"/>
          <p:cNvSpPr txBox="1"/>
          <p:nvPr/>
        </p:nvSpPr>
        <p:spPr>
          <a:xfrm>
            <a:off x="7004304" y="4077264"/>
            <a:ext cx="4893406" cy="646331"/>
          </a:xfrm>
          <a:prstGeom prst="rect">
            <a:avLst/>
          </a:prstGeom>
          <a:noFill/>
        </p:spPr>
        <p:txBody>
          <a:bodyPr wrap="square" rtlCol="0">
            <a:spAutoFit/>
          </a:bodyPr>
          <a:lstStyle/>
          <a:p>
            <a:r>
              <a:rPr lang="en-US" dirty="0"/>
              <a:t>4- Send </a:t>
            </a:r>
            <a:r>
              <a:rPr lang="en-US" dirty="0" smtClean="0"/>
              <a:t>Notice to Pool1 Users </a:t>
            </a:r>
            <a:r>
              <a:rPr lang="en-US" dirty="0"/>
              <a:t>that services are up</a:t>
            </a:r>
          </a:p>
          <a:p>
            <a:r>
              <a:rPr lang="en-US" dirty="0" smtClean="0"/>
              <a:t>and </a:t>
            </a:r>
            <a:r>
              <a:rPr lang="en-US" dirty="0"/>
              <a:t>running</a:t>
            </a:r>
          </a:p>
        </p:txBody>
      </p:sp>
      <p:sp>
        <p:nvSpPr>
          <p:cNvPr id="58" name="TextBox 57"/>
          <p:cNvSpPr txBox="1"/>
          <p:nvPr/>
        </p:nvSpPr>
        <p:spPr>
          <a:xfrm>
            <a:off x="7004304" y="4680414"/>
            <a:ext cx="4630648" cy="369332"/>
          </a:xfrm>
          <a:prstGeom prst="rect">
            <a:avLst/>
          </a:prstGeom>
          <a:noFill/>
        </p:spPr>
        <p:txBody>
          <a:bodyPr wrap="square" rtlCol="0">
            <a:spAutoFit/>
          </a:bodyPr>
          <a:lstStyle/>
          <a:p>
            <a:r>
              <a:rPr lang="en-US" dirty="0"/>
              <a:t>5- Send Maintenance Notice to </a:t>
            </a:r>
            <a:r>
              <a:rPr lang="en-US" dirty="0" smtClean="0"/>
              <a:t>Pool2 </a:t>
            </a:r>
            <a:r>
              <a:rPr lang="en-US" dirty="0"/>
              <a:t>Users</a:t>
            </a:r>
          </a:p>
        </p:txBody>
      </p:sp>
      <p:sp>
        <p:nvSpPr>
          <p:cNvPr id="59" name="TextBox 58"/>
          <p:cNvSpPr txBox="1"/>
          <p:nvPr/>
        </p:nvSpPr>
        <p:spPr>
          <a:xfrm>
            <a:off x="7004304" y="5982167"/>
            <a:ext cx="4893406" cy="646331"/>
          </a:xfrm>
          <a:prstGeom prst="rect">
            <a:avLst/>
          </a:prstGeom>
          <a:noFill/>
        </p:spPr>
        <p:txBody>
          <a:bodyPr wrap="square" rtlCol="0">
            <a:spAutoFit/>
          </a:bodyPr>
          <a:lstStyle/>
          <a:p>
            <a:r>
              <a:rPr lang="en-US" dirty="0"/>
              <a:t>8</a:t>
            </a:r>
            <a:r>
              <a:rPr lang="en-US" dirty="0" smtClean="0"/>
              <a:t>- </a:t>
            </a:r>
            <a:r>
              <a:rPr lang="en-US" dirty="0"/>
              <a:t>Send Notice to Pool1 Users that services are up</a:t>
            </a:r>
          </a:p>
          <a:p>
            <a:r>
              <a:rPr lang="en-US" dirty="0"/>
              <a:t>and running</a:t>
            </a:r>
          </a:p>
        </p:txBody>
      </p:sp>
      <p:sp>
        <p:nvSpPr>
          <p:cNvPr id="61" name="Right Arrow 60"/>
          <p:cNvSpPr/>
          <p:nvPr/>
        </p:nvSpPr>
        <p:spPr>
          <a:xfrm rot="5400000">
            <a:off x="1351955" y="3287575"/>
            <a:ext cx="466344" cy="229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5400000">
            <a:off x="4375059" y="4977849"/>
            <a:ext cx="466344" cy="229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7004304" y="5702451"/>
            <a:ext cx="4069080" cy="369332"/>
          </a:xfrm>
          <a:prstGeom prst="rect">
            <a:avLst/>
          </a:prstGeom>
          <a:noFill/>
        </p:spPr>
        <p:txBody>
          <a:bodyPr wrap="square" rtlCol="0">
            <a:spAutoFit/>
          </a:bodyPr>
          <a:lstStyle/>
          <a:p>
            <a:r>
              <a:rPr lang="en-US" dirty="0"/>
              <a:t>7</a:t>
            </a:r>
            <a:r>
              <a:rPr lang="en-US" dirty="0" smtClean="0"/>
              <a:t>- Ensure features are working in Pool2</a:t>
            </a:r>
            <a:endParaRPr lang="en-US" dirty="0"/>
          </a:p>
        </p:txBody>
      </p:sp>
      <p:sp>
        <p:nvSpPr>
          <p:cNvPr id="29" name="TextBox 28"/>
          <p:cNvSpPr txBox="1"/>
          <p:nvPr/>
        </p:nvSpPr>
        <p:spPr>
          <a:xfrm>
            <a:off x="7004304" y="5376300"/>
            <a:ext cx="4630648" cy="369332"/>
          </a:xfrm>
          <a:prstGeom prst="rect">
            <a:avLst/>
          </a:prstGeom>
          <a:noFill/>
        </p:spPr>
        <p:txBody>
          <a:bodyPr wrap="square" rtlCol="0">
            <a:spAutoFit/>
          </a:bodyPr>
          <a:lstStyle/>
          <a:p>
            <a:r>
              <a:rPr lang="en-US" dirty="0" smtClean="0"/>
              <a:t>6- Upgrade Pool1 Servers to Skype for Business</a:t>
            </a:r>
            <a:endParaRPr lang="en-US" dirty="0"/>
          </a:p>
        </p:txBody>
      </p:sp>
    </p:spTree>
    <p:extLst>
      <p:ext uri="{BB962C8B-B14F-4D97-AF65-F5344CB8AC3E}">
        <p14:creationId xmlns:p14="http://schemas.microsoft.com/office/powerpoint/2010/main" val="38398724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par>
                                <p:cTn id="13" presetID="2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down)">
                                      <p:cBhvr>
                                        <p:cTn id="18" dur="500"/>
                                        <p:tgtEl>
                                          <p:spTgt spid="55"/>
                                        </p:tgtEl>
                                      </p:cBhvr>
                                    </p:animEffect>
                                  </p:childTnLst>
                                </p:cTn>
                              </p:par>
                              <p:par>
                                <p:cTn id="19" presetID="22" presetClass="entr" presetSubtype="4"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down)">
                                      <p:cBhvr>
                                        <p:cTn id="24" dur="500"/>
                                        <p:tgtEl>
                                          <p:spTgt spid="4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down)">
                                      <p:cBhvr>
                                        <p:cTn id="32" dur="500"/>
                                        <p:tgtEl>
                                          <p:spTgt spid="5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down)">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down)">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down)">
                                      <p:cBhvr>
                                        <p:cTn id="45" dur="500"/>
                                        <p:tgtEl>
                                          <p:spTgt spid="50"/>
                                        </p:tgtEl>
                                      </p:cBhvr>
                                    </p:animEffect>
                                  </p:childTnLst>
                                </p:cTn>
                              </p:par>
                              <p:par>
                                <p:cTn id="46" presetID="22" presetClass="entr" presetSubtype="4"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down)">
                                      <p:cBhvr>
                                        <p:cTn id="48" dur="500"/>
                                        <p:tgtEl>
                                          <p:spTgt spid="5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down)">
                                      <p:cBhvr>
                                        <p:cTn id="51" dur="500"/>
                                        <p:tgtEl>
                                          <p:spTgt spid="6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down)">
                                      <p:cBhvr>
                                        <p:cTn id="65" dur="500"/>
                                        <p:tgtEl>
                                          <p:spTgt spid="59"/>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down)">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1" grpId="0"/>
      <p:bldP spid="53" grpId="0"/>
      <p:bldP spid="54" grpId="0"/>
      <p:bldP spid="55" grpId="0"/>
      <p:bldP spid="56" grpId="0"/>
      <p:bldP spid="57" grpId="0"/>
      <p:bldP spid="58" grpId="0"/>
      <p:bldP spid="59" grpId="0"/>
      <p:bldP spid="61" grpId="0" animBg="1"/>
      <p:bldP spid="66" grpId="0" animBg="1"/>
      <p:bldP spid="2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Skype </a:t>
            </a:r>
            <a:r>
              <a:rPr lang="en-US" dirty="0" smtClean="0"/>
              <a:t>for</a:t>
            </a:r>
            <a:r>
              <a:rPr lang="es-ES" dirty="0" smtClean="0"/>
              <a:t> Business:</a:t>
            </a:r>
            <a:br>
              <a:rPr lang="es-ES" dirty="0" smtClean="0"/>
            </a:br>
            <a:r>
              <a:rPr lang="en-US" dirty="0" smtClean="0"/>
              <a:t>Step</a:t>
            </a:r>
            <a:r>
              <a:rPr lang="es-ES" dirty="0" smtClean="0"/>
              <a:t> forward in </a:t>
            </a:r>
            <a:br>
              <a:rPr lang="es-ES" dirty="0" smtClean="0"/>
            </a:br>
            <a:r>
              <a:rPr lang="es-ES" dirty="0" smtClean="0"/>
              <a:t>Universal Communications</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78972" y="315447"/>
            <a:ext cx="9144000" cy="813529"/>
          </a:xfrm>
        </p:spPr>
        <p:txBody>
          <a:bodyPr>
            <a:normAutofit fontScale="90000"/>
          </a:bodyPr>
          <a:lstStyle/>
          <a:p>
            <a:pPr algn="l"/>
            <a:r>
              <a:rPr lang="es-ES" dirty="0" smtClean="0"/>
              <a:t>Agenda</a:t>
            </a:r>
            <a:endParaRPr lang="es-ES" dirty="0"/>
          </a:p>
        </p:txBody>
      </p:sp>
      <p:sp>
        <p:nvSpPr>
          <p:cNvPr id="5" name="Subtítulo 4"/>
          <p:cNvSpPr>
            <a:spLocks noGrp="1"/>
          </p:cNvSpPr>
          <p:nvPr>
            <p:ph type="subTitle" idx="1"/>
          </p:nvPr>
        </p:nvSpPr>
        <p:spPr>
          <a:xfrm>
            <a:off x="841829" y="1378857"/>
            <a:ext cx="9158514" cy="5054893"/>
          </a:xfrm>
        </p:spPr>
        <p:txBody>
          <a:bodyPr>
            <a:normAutofit lnSpcReduction="10000"/>
          </a:bodyPr>
          <a:lstStyle/>
          <a:p>
            <a:pPr marL="228600" lvl="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sz="2800" b="1" dirty="0" smtClean="0">
                <a:solidFill>
                  <a:schemeClr val="accent2">
                    <a:lumMod val="50000"/>
                  </a:schemeClr>
                </a:solidFill>
                <a:latin typeface="Segoe UI Light" panose="020B0502040204020203" pitchFamily="34" charset="0"/>
                <a:cs typeface="Segoe UI Light" panose="020B0502040204020203" pitchFamily="34" charset="0"/>
              </a:rPr>
              <a:t>Skype for Business User Interface </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b="1" dirty="0" smtClean="0">
                <a:solidFill>
                  <a:schemeClr val="accent2">
                    <a:lumMod val="50000"/>
                  </a:schemeClr>
                </a:solidFill>
                <a:latin typeface="Segoe UI Light" panose="020B0502040204020203" pitchFamily="34" charset="0"/>
                <a:cs typeface="Segoe UI Light" panose="020B0502040204020203" pitchFamily="34" charset="0"/>
              </a:rPr>
              <a:t>Deep dive in Skype Directory Search</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sz="2800" b="1" dirty="0" smtClean="0">
                <a:solidFill>
                  <a:schemeClr val="accent2">
                    <a:lumMod val="50000"/>
                  </a:schemeClr>
                </a:solidFill>
                <a:latin typeface="Segoe UI Light" panose="020B0502040204020203" pitchFamily="34" charset="0"/>
                <a:cs typeface="Segoe UI Light" panose="020B0502040204020203" pitchFamily="34" charset="0"/>
              </a:rPr>
              <a:t>Phone Features </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b="1" dirty="0" smtClean="0">
                <a:solidFill>
                  <a:schemeClr val="accent2">
                    <a:lumMod val="50000"/>
                  </a:schemeClr>
                </a:solidFill>
                <a:latin typeface="Segoe UI Light" panose="020B0502040204020203" pitchFamily="34" charset="0"/>
                <a:cs typeface="Segoe UI Light" panose="020B0502040204020203" pitchFamily="34" charset="0"/>
              </a:rPr>
              <a:t>Deep dive in Call Via Work</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sz="2800" b="1" dirty="0" smtClean="0">
                <a:solidFill>
                  <a:schemeClr val="accent2">
                    <a:lumMod val="50000"/>
                  </a:schemeClr>
                </a:solidFill>
                <a:latin typeface="Segoe UI Light" panose="020B0502040204020203" pitchFamily="34" charset="0"/>
                <a:cs typeface="Segoe UI Light" panose="020B0502040204020203" pitchFamily="34" charset="0"/>
              </a:rPr>
              <a:t>Videoconference Integration</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b="1" dirty="0" smtClean="0">
                <a:solidFill>
                  <a:schemeClr val="accent2">
                    <a:lumMod val="50000"/>
                  </a:schemeClr>
                </a:solidFill>
                <a:latin typeface="Segoe UI Light" panose="020B0502040204020203" pitchFamily="34" charset="0"/>
                <a:cs typeface="Segoe UI Light" panose="020B0502040204020203" pitchFamily="34" charset="0"/>
              </a:rPr>
              <a:t>Dee dive in Video Interoperability Server (VIS)</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sz="2800" b="1" dirty="0" smtClean="0">
                <a:solidFill>
                  <a:schemeClr val="accent2">
                    <a:lumMod val="50000"/>
                  </a:schemeClr>
                </a:solidFill>
                <a:latin typeface="Segoe UI Light" panose="020B0502040204020203" pitchFamily="34" charset="0"/>
                <a:cs typeface="Segoe UI Light" panose="020B0502040204020203" pitchFamily="34" charset="0"/>
              </a:rPr>
              <a:t>Hybrid Features</a:t>
            </a:r>
          </a:p>
          <a:p>
            <a:pPr marL="685800" lvl="1"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b="1" dirty="0" smtClean="0">
                <a:solidFill>
                  <a:schemeClr val="accent2">
                    <a:lumMod val="50000"/>
                  </a:schemeClr>
                </a:solidFill>
                <a:latin typeface="Segoe UI Light" panose="020B0502040204020203" pitchFamily="34" charset="0"/>
                <a:cs typeface="Segoe UI Light" panose="020B0502040204020203" pitchFamily="34" charset="0"/>
              </a:rPr>
              <a:t>Deep dive in Broadcast Meetings</a:t>
            </a:r>
          </a:p>
          <a:p>
            <a:pPr marL="228600" indent="-228600" algn="l">
              <a:lnSpc>
                <a:spcPct val="100000"/>
              </a:lnSpc>
              <a:spcBef>
                <a:spcPts val="600"/>
              </a:spcBef>
              <a:spcAft>
                <a:spcPts val="1200"/>
              </a:spcAft>
              <a:buClr>
                <a:schemeClr val="bg1">
                  <a:lumMod val="85000"/>
                </a:schemeClr>
              </a:buClr>
              <a:buSzPct val="90000"/>
              <a:buFont typeface="Segoe UI Light" panose="020B0502040204020203" pitchFamily="34" charset="0"/>
              <a:buChar char="■"/>
            </a:pPr>
            <a:r>
              <a:rPr lang="en-US" b="1" dirty="0" smtClean="0">
                <a:solidFill>
                  <a:schemeClr val="accent2">
                    <a:lumMod val="50000"/>
                  </a:schemeClr>
                </a:solidFill>
                <a:latin typeface="Segoe UI Light" panose="020B0502040204020203" pitchFamily="34" charset="0"/>
                <a:cs typeface="Segoe UI Light" panose="020B0502040204020203" pitchFamily="34" charset="0"/>
              </a:rPr>
              <a:t>Upgrade to Skype for Business</a:t>
            </a:r>
            <a:endParaRPr lang="en-US" b="1" dirty="0">
              <a:solidFill>
                <a:schemeClr val="accent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r>
              <a:rPr lang="en-US" b="1" dirty="0" smtClean="0"/>
              <a:t>User</a:t>
            </a:r>
            <a:r>
              <a:rPr lang="es-ES_tradnl" b="1" dirty="0" smtClean="0"/>
              <a:t> </a:t>
            </a:r>
            <a:r>
              <a:rPr lang="es-ES_tradnl" b="1" dirty="0"/>
              <a:t>Interface </a:t>
            </a:r>
            <a:endParaRPr lang="es-ES" dirty="0"/>
          </a:p>
        </p:txBody>
      </p:sp>
    </p:spTree>
    <p:extLst>
      <p:ext uri="{BB962C8B-B14F-4D97-AF65-F5344CB8AC3E}">
        <p14:creationId xmlns:p14="http://schemas.microsoft.com/office/powerpoint/2010/main" val="35970414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5324475" y="1628117"/>
            <a:ext cx="4878881" cy="3414645"/>
          </a:xfrm>
          <a:prstGeom prst="rect">
            <a:avLst/>
          </a:prstGeom>
        </p:spPr>
      </p:pic>
      <p:pic>
        <p:nvPicPr>
          <p:cNvPr id="11" name="Picture 10"/>
          <p:cNvPicPr>
            <a:picLocks noChangeAspect="1"/>
          </p:cNvPicPr>
          <p:nvPr/>
        </p:nvPicPr>
        <p:blipFill>
          <a:blip r:embed="rId3"/>
          <a:stretch>
            <a:fillRect/>
          </a:stretch>
        </p:blipFill>
        <p:spPr>
          <a:xfrm>
            <a:off x="4518403" y="2078161"/>
            <a:ext cx="7092871" cy="3336172"/>
          </a:xfrm>
          <a:prstGeom prst="rect">
            <a:avLst/>
          </a:prstGeom>
        </p:spPr>
      </p:pic>
      <p:sp>
        <p:nvSpPr>
          <p:cNvPr id="4" name="Título 3"/>
          <p:cNvSpPr>
            <a:spLocks noGrp="1"/>
          </p:cNvSpPr>
          <p:nvPr>
            <p:ph type="title"/>
          </p:nvPr>
        </p:nvSpPr>
        <p:spPr/>
        <p:txBody>
          <a:bodyPr/>
          <a:lstStyle/>
          <a:p>
            <a:pPr lvl="0"/>
            <a:r>
              <a:rPr lang="en-US" dirty="0"/>
              <a:t>Client internals</a:t>
            </a:r>
            <a:endParaRPr lang="es-ES_tradnl" dirty="0"/>
          </a:p>
        </p:txBody>
      </p:sp>
      <p:grpSp>
        <p:nvGrpSpPr>
          <p:cNvPr id="2" name="Group 1"/>
          <p:cNvGrpSpPr/>
          <p:nvPr/>
        </p:nvGrpSpPr>
        <p:grpSpPr>
          <a:xfrm>
            <a:off x="6156127" y="748448"/>
            <a:ext cx="3175917" cy="4527306"/>
            <a:chOff x="274641" y="1690688"/>
            <a:chExt cx="3175917" cy="4527306"/>
          </a:xfrm>
        </p:grpSpPr>
        <p:pic>
          <p:nvPicPr>
            <p:cNvPr id="8" name="Picture 7"/>
            <p:cNvPicPr>
              <a:picLocks noChangeAspect="1"/>
            </p:cNvPicPr>
            <p:nvPr/>
          </p:nvPicPr>
          <p:blipFill>
            <a:blip r:embed="rId4"/>
            <a:stretch>
              <a:fillRect/>
            </a:stretch>
          </p:blipFill>
          <p:spPr>
            <a:xfrm>
              <a:off x="274641" y="1690688"/>
              <a:ext cx="3175917" cy="994593"/>
            </a:xfrm>
            <a:prstGeom prst="rect">
              <a:avLst/>
            </a:prstGeom>
          </p:spPr>
        </p:pic>
        <p:pic>
          <p:nvPicPr>
            <p:cNvPr id="9" name="Picture 8"/>
            <p:cNvPicPr>
              <a:picLocks noChangeAspect="1"/>
            </p:cNvPicPr>
            <p:nvPr/>
          </p:nvPicPr>
          <p:blipFill>
            <a:blip r:embed="rId5"/>
            <a:stretch>
              <a:fillRect/>
            </a:stretch>
          </p:blipFill>
          <p:spPr>
            <a:xfrm>
              <a:off x="632920" y="3400755"/>
              <a:ext cx="2438369" cy="2817239"/>
            </a:xfrm>
            <a:prstGeom prst="rect">
              <a:avLst/>
            </a:prstGeom>
          </p:spPr>
        </p:pic>
      </p:grpSp>
      <p:pic>
        <p:nvPicPr>
          <p:cNvPr id="10" name="Picture 9"/>
          <p:cNvPicPr>
            <a:picLocks noChangeAspect="1"/>
          </p:cNvPicPr>
          <p:nvPr/>
        </p:nvPicPr>
        <p:blipFill>
          <a:blip r:embed="rId6"/>
          <a:stretch>
            <a:fillRect/>
          </a:stretch>
        </p:blipFill>
        <p:spPr>
          <a:xfrm>
            <a:off x="6169340" y="774505"/>
            <a:ext cx="3429260" cy="4585300"/>
          </a:xfrm>
          <a:prstGeom prst="rect">
            <a:avLst/>
          </a:prstGeom>
        </p:spPr>
      </p:pic>
      <p:pic>
        <p:nvPicPr>
          <p:cNvPr id="12" name="Picture 11"/>
          <p:cNvPicPr>
            <a:picLocks noChangeAspect="1"/>
          </p:cNvPicPr>
          <p:nvPr/>
        </p:nvPicPr>
        <p:blipFill>
          <a:blip r:embed="rId7"/>
          <a:stretch>
            <a:fillRect/>
          </a:stretch>
        </p:blipFill>
        <p:spPr>
          <a:xfrm>
            <a:off x="6169340" y="846289"/>
            <a:ext cx="4322552" cy="5216873"/>
          </a:xfrm>
          <a:prstGeom prst="rect">
            <a:avLst/>
          </a:prstGeom>
        </p:spPr>
      </p:pic>
      <p:sp>
        <p:nvSpPr>
          <p:cNvPr id="3" name="Rectangle 2"/>
          <p:cNvSpPr/>
          <p:nvPr/>
        </p:nvSpPr>
        <p:spPr>
          <a:xfrm>
            <a:off x="366581" y="1679093"/>
            <a:ext cx="3469696" cy="707886"/>
          </a:xfrm>
          <a:prstGeom prst="rect">
            <a:avLst/>
          </a:prstGeom>
        </p:spPr>
        <p:txBody>
          <a:bodyPr wrap="square">
            <a:spAutoFit/>
          </a:bodyPr>
          <a:lstStyle/>
          <a:p>
            <a:pPr marL="228600" indent="-228600">
              <a:spcBef>
                <a:spcPts val="600"/>
              </a:spcBef>
              <a:spcAft>
                <a:spcPts val="1200"/>
              </a:spcAft>
              <a:buClr>
                <a:schemeClr val="bg1">
                  <a:lumMod val="85000"/>
                </a:schemeClr>
              </a:buClr>
              <a:buSzPct val="90000"/>
              <a:buFont typeface="Segoe UI Light" panose="020B0502040204020203" pitchFamily="34" charset="0"/>
              <a:buChar char="■"/>
            </a:pPr>
            <a:r>
              <a:rPr lang="en-US" sz="2000" b="1" dirty="0">
                <a:latin typeface="Segoe UI Light" panose="020B0502040204020203" pitchFamily="34" charset="0"/>
                <a:cs typeface="Segoe UI Light" panose="020B0502040204020203" pitchFamily="34" charset="0"/>
              </a:rPr>
              <a:t>Messages combined in one bubble if sent within 60 sec</a:t>
            </a:r>
          </a:p>
        </p:txBody>
      </p:sp>
      <p:sp>
        <p:nvSpPr>
          <p:cNvPr id="5" name="Rectangle 4"/>
          <p:cNvSpPr/>
          <p:nvPr/>
        </p:nvSpPr>
        <p:spPr>
          <a:xfrm>
            <a:off x="366581" y="2635324"/>
            <a:ext cx="3478516" cy="400110"/>
          </a:xfrm>
          <a:prstGeom prst="rect">
            <a:avLst/>
          </a:prstGeom>
        </p:spPr>
        <p:txBody>
          <a:bodyPr wrap="none">
            <a:spAutoFit/>
          </a:bodyPr>
          <a:lstStyle/>
          <a:p>
            <a:pPr marL="228600" indent="-228600">
              <a:spcBef>
                <a:spcPts val="600"/>
              </a:spcBef>
              <a:spcAft>
                <a:spcPts val="1200"/>
              </a:spcAft>
              <a:buClr>
                <a:schemeClr val="bg1">
                  <a:lumMod val="85000"/>
                </a:schemeClr>
              </a:buClr>
              <a:buSzPct val="90000"/>
              <a:buFont typeface="Segoe UI Light" panose="020B0502040204020203" pitchFamily="34" charset="0"/>
              <a:buChar char="■"/>
            </a:pPr>
            <a:r>
              <a:rPr lang="en-US" sz="2000" b="1" dirty="0">
                <a:latin typeface="Segoe UI Light" panose="020B0502040204020203" pitchFamily="34" charset="0"/>
                <a:cs typeface="Segoe UI Light" panose="020B0502040204020203" pitchFamily="34" charset="0"/>
              </a:rPr>
              <a:t>Message preview in tab view</a:t>
            </a:r>
          </a:p>
        </p:txBody>
      </p:sp>
      <p:sp>
        <p:nvSpPr>
          <p:cNvPr id="13" name="Rectangle 12"/>
          <p:cNvSpPr/>
          <p:nvPr/>
        </p:nvSpPr>
        <p:spPr>
          <a:xfrm>
            <a:off x="366581" y="3454726"/>
            <a:ext cx="3509294" cy="400110"/>
          </a:xfrm>
          <a:prstGeom prst="rect">
            <a:avLst/>
          </a:prstGeom>
        </p:spPr>
        <p:txBody>
          <a:bodyPr wrap="none">
            <a:spAutoFit/>
          </a:bodyPr>
          <a:lstStyle/>
          <a:p>
            <a:pPr marL="228600" indent="-228600">
              <a:spcBef>
                <a:spcPts val="600"/>
              </a:spcBef>
              <a:spcAft>
                <a:spcPts val="1200"/>
              </a:spcAft>
              <a:buClr>
                <a:schemeClr val="bg1">
                  <a:lumMod val="85000"/>
                </a:schemeClr>
              </a:buClr>
              <a:buSzPct val="90000"/>
              <a:buFont typeface="Segoe UI Light" panose="020B0502040204020203" pitchFamily="34" charset="0"/>
              <a:buChar char="■"/>
            </a:pPr>
            <a:r>
              <a:rPr lang="en-US" sz="2000" b="1" dirty="0">
                <a:latin typeface="Segoe UI Light" panose="020B0502040204020203" pitchFamily="34" charset="0"/>
                <a:cs typeface="Segoe UI Light" panose="020B0502040204020203" pitchFamily="34" charset="0"/>
              </a:rPr>
              <a:t>New File transfer experience </a:t>
            </a:r>
          </a:p>
        </p:txBody>
      </p:sp>
      <p:sp>
        <p:nvSpPr>
          <p:cNvPr id="14" name="Rectangle 13"/>
          <p:cNvSpPr/>
          <p:nvPr/>
        </p:nvSpPr>
        <p:spPr>
          <a:xfrm>
            <a:off x="366581" y="4360581"/>
            <a:ext cx="3807453" cy="400110"/>
          </a:xfrm>
          <a:prstGeom prst="rect">
            <a:avLst/>
          </a:prstGeom>
        </p:spPr>
        <p:txBody>
          <a:bodyPr wrap="none">
            <a:spAutoFit/>
          </a:bodyPr>
          <a:lstStyle/>
          <a:p>
            <a:pPr marL="228600" indent="-228600">
              <a:spcBef>
                <a:spcPts val="600"/>
              </a:spcBef>
              <a:spcAft>
                <a:spcPts val="1200"/>
              </a:spcAft>
              <a:buClr>
                <a:schemeClr val="bg1">
                  <a:lumMod val="85000"/>
                </a:schemeClr>
              </a:buClr>
              <a:buSzPct val="90000"/>
              <a:buFont typeface="Segoe UI Light" panose="020B0502040204020203" pitchFamily="34" charset="0"/>
              <a:buChar char="■"/>
            </a:pPr>
            <a:r>
              <a:rPr lang="en-US" sz="2000" b="1" dirty="0">
                <a:latin typeface="Segoe UI Light" panose="020B0502040204020203" pitchFamily="34" charset="0"/>
                <a:cs typeface="Segoe UI Light" panose="020B0502040204020203" pitchFamily="34" charset="0"/>
              </a:rPr>
              <a:t>Call Monitor in audio and video</a:t>
            </a:r>
          </a:p>
        </p:txBody>
      </p:sp>
      <p:sp>
        <p:nvSpPr>
          <p:cNvPr id="15" name="Rectangle 14"/>
          <p:cNvSpPr/>
          <p:nvPr/>
        </p:nvSpPr>
        <p:spPr>
          <a:xfrm>
            <a:off x="366581" y="5159750"/>
            <a:ext cx="1754006" cy="400110"/>
          </a:xfrm>
          <a:prstGeom prst="rect">
            <a:avLst/>
          </a:prstGeom>
        </p:spPr>
        <p:txBody>
          <a:bodyPr wrap="none">
            <a:spAutoFit/>
          </a:bodyPr>
          <a:lstStyle/>
          <a:p>
            <a:pPr marL="228600" indent="-228600">
              <a:spcBef>
                <a:spcPts val="600"/>
              </a:spcBef>
              <a:spcAft>
                <a:spcPts val="1200"/>
              </a:spcAft>
              <a:buClr>
                <a:schemeClr val="bg1">
                  <a:lumMod val="85000"/>
                </a:schemeClr>
              </a:buClr>
              <a:buSzPct val="90000"/>
              <a:buFont typeface="Segoe UI Light" panose="020B0502040204020203" pitchFamily="34" charset="0"/>
              <a:buChar char="■"/>
            </a:pPr>
            <a:r>
              <a:rPr lang="en-US" sz="2000" b="1" dirty="0">
                <a:latin typeface="Segoe UI Light" panose="020B0502040204020203" pitchFamily="34" charset="0"/>
                <a:cs typeface="Segoe UI Light" panose="020B0502040204020203" pitchFamily="34" charset="0"/>
              </a:rPr>
              <a:t>Rate My Call</a:t>
            </a:r>
          </a:p>
        </p:txBody>
      </p:sp>
    </p:spTree>
    <p:extLst>
      <p:ext uri="{BB962C8B-B14F-4D97-AF65-F5344CB8AC3E}">
        <p14:creationId xmlns:p14="http://schemas.microsoft.com/office/powerpoint/2010/main" val="13075105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
                                        </p:tgtEl>
                                        <p:attrNameLst>
                                          <p:attrName>style.visibility</p:attrName>
                                        </p:attrNameLst>
                                      </p:cBhvr>
                                      <p:to>
                                        <p:strVal val="hidden"/>
                                      </p:to>
                                    </p:se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lvl="0"/>
            <a:r>
              <a:rPr lang="es-ES_tradnl" dirty="0" smtClean="0"/>
              <a:t>Skype (</a:t>
            </a:r>
            <a:r>
              <a:rPr lang="en-US" dirty="0" smtClean="0"/>
              <a:t>Consumer</a:t>
            </a:r>
            <a:r>
              <a:rPr lang="es-ES_tradnl" dirty="0" smtClean="0"/>
              <a:t>) Directory </a:t>
            </a:r>
            <a:r>
              <a:rPr lang="en-US" dirty="0" smtClean="0"/>
              <a:t>Search</a:t>
            </a:r>
            <a:endParaRPr lang="en-US" dirty="0"/>
          </a:p>
        </p:txBody>
      </p:sp>
      <p:grpSp>
        <p:nvGrpSpPr>
          <p:cNvPr id="6" name="Group 5"/>
          <p:cNvGrpSpPr/>
          <p:nvPr/>
        </p:nvGrpSpPr>
        <p:grpSpPr>
          <a:xfrm>
            <a:off x="884984" y="1636659"/>
            <a:ext cx="4581525" cy="4191000"/>
            <a:chOff x="6194210" y="1537386"/>
            <a:chExt cx="4581525" cy="4191000"/>
          </a:xfrm>
        </p:grpSpPr>
        <p:pic>
          <p:nvPicPr>
            <p:cNvPr id="2" name="Picture 1"/>
            <p:cNvPicPr>
              <a:picLocks noChangeAspect="1"/>
            </p:cNvPicPr>
            <p:nvPr/>
          </p:nvPicPr>
          <p:blipFill>
            <a:blip r:embed="rId2"/>
            <a:stretch>
              <a:fillRect/>
            </a:stretch>
          </p:blipFill>
          <p:spPr>
            <a:xfrm>
              <a:off x="6194210" y="1537386"/>
              <a:ext cx="4581525" cy="4191000"/>
            </a:xfrm>
            <a:prstGeom prst="rect">
              <a:avLst/>
            </a:prstGeom>
          </p:spPr>
        </p:pic>
        <p:sp>
          <p:nvSpPr>
            <p:cNvPr id="3" name="Rectangle 2"/>
            <p:cNvSpPr/>
            <p:nvPr/>
          </p:nvSpPr>
          <p:spPr>
            <a:xfrm>
              <a:off x="7183396" y="3451654"/>
              <a:ext cx="1194486" cy="36246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Marcador de contenido 4"/>
          <p:cNvSpPr>
            <a:spLocks noGrp="1"/>
          </p:cNvSpPr>
          <p:nvPr>
            <p:ph idx="4294967295"/>
          </p:nvPr>
        </p:nvSpPr>
        <p:spPr>
          <a:xfrm>
            <a:off x="6180082" y="1825625"/>
            <a:ext cx="5173717" cy="4351338"/>
          </a:xfrm>
        </p:spPr>
        <p:txBody>
          <a:bodyPr>
            <a:normAutofit fontScale="92500" lnSpcReduction="10000"/>
          </a:bodyPr>
          <a:lstStyle/>
          <a:p>
            <a:pPr>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3100" dirty="0" smtClean="0">
                <a:latin typeface="Segoe UI Light" panose="020B0502040204020203" pitchFamily="34" charset="0"/>
                <a:cs typeface="Segoe UI Light" panose="020B0502040204020203" pitchFamily="34" charset="0"/>
              </a:rPr>
              <a:t>Search </a:t>
            </a:r>
            <a:r>
              <a:rPr lang="en-US" sz="3100" dirty="0">
                <a:latin typeface="Segoe UI Light" panose="020B0502040204020203" pitchFamily="34" charset="0"/>
                <a:cs typeface="Segoe UI Light" panose="020B0502040204020203" pitchFamily="34" charset="0"/>
              </a:rPr>
              <a:t>by </a:t>
            </a:r>
            <a:endParaRPr lang="en-US" sz="3100" dirty="0" smtClean="0">
              <a:latin typeface="Segoe UI Light" panose="020B0502040204020203" pitchFamily="34" charset="0"/>
              <a:cs typeface="Segoe UI Light" panose="020B0502040204020203" pitchFamily="34" charset="0"/>
            </a:endParaRP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Display name John </a:t>
            </a:r>
            <a:r>
              <a:rPr lang="en-US" sz="2700" dirty="0" smtClean="0">
                <a:latin typeface="Segoe UI Light" panose="020B0502040204020203" pitchFamily="34" charset="0"/>
                <a:cs typeface="Segoe UI Light" panose="020B0502040204020203" pitchFamily="34" charset="0"/>
              </a:rPr>
              <a:t>Doe</a:t>
            </a:r>
            <a:endParaRPr lang="en-US" sz="3100" dirty="0">
              <a:latin typeface="Segoe UI Light" panose="020B0502040204020203" pitchFamily="34" charset="0"/>
              <a:cs typeface="Segoe UI Light" panose="020B0502040204020203" pitchFamily="34" charset="0"/>
            </a:endParaRP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Display name + location – Ex: John Doe </a:t>
            </a:r>
            <a:r>
              <a:rPr lang="en-US" sz="2700" u="sng" dirty="0">
                <a:latin typeface="Segoe UI Light" panose="020B0502040204020203" pitchFamily="34" charset="0"/>
                <a:cs typeface="Segoe UI Light" panose="020B0502040204020203" pitchFamily="34" charset="0"/>
              </a:rPr>
              <a:t>in</a:t>
            </a:r>
            <a:r>
              <a:rPr lang="en-US" sz="2700" dirty="0">
                <a:latin typeface="Segoe UI Light" panose="020B0502040204020203" pitchFamily="34" charset="0"/>
                <a:cs typeface="Segoe UI Light" panose="020B0502040204020203" pitchFamily="34" charset="0"/>
              </a:rPr>
              <a:t> Spain</a:t>
            </a: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Email – Ex: johndoe@outlook.com</a:t>
            </a: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Phone – Ex: 123-456-7890</a:t>
            </a:r>
          </a:p>
          <a:p>
            <a:pPr marL="685800" lvl="2">
              <a:lnSpc>
                <a:spcPct val="110000"/>
              </a:lnSpc>
              <a:spcBef>
                <a:spcPts val="600"/>
              </a:spcBef>
              <a:spcAft>
                <a:spcPts val="1200"/>
              </a:spcAft>
              <a:buClr>
                <a:schemeClr val="bg1">
                  <a:lumMod val="85000"/>
                </a:schemeClr>
              </a:buClr>
              <a:buSzPct val="90000"/>
              <a:buFont typeface="Segoe UI Light" panose="020B0502040204020203" pitchFamily="34" charset="0"/>
              <a:buChar char="■"/>
            </a:pPr>
            <a:r>
              <a:rPr lang="en-US" sz="2700" dirty="0">
                <a:latin typeface="Segoe UI Light" panose="020B0502040204020203" pitchFamily="34" charset="0"/>
                <a:cs typeface="Segoe UI Light" panose="020B0502040204020203" pitchFamily="34" charset="0"/>
              </a:rPr>
              <a:t>Skype ID – Ex: </a:t>
            </a:r>
            <a:r>
              <a:rPr lang="en-US" sz="2700" dirty="0" smtClean="0">
                <a:latin typeface="Segoe UI Light" panose="020B0502040204020203" pitchFamily="34" charset="0"/>
                <a:cs typeface="Segoe UI Light" panose="020B0502040204020203" pitchFamily="34" charset="0"/>
              </a:rPr>
              <a:t>JohnDoe1456</a:t>
            </a:r>
            <a:endParaRPr lang="en-US" sz="2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6322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1934</TotalTime>
  <Words>1913</Words>
  <Application>Microsoft Office PowerPoint</Application>
  <PresentationFormat>Widescreen</PresentationFormat>
  <Paragraphs>382</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Calibri</vt:lpstr>
      <vt:lpstr>Segoe UI Light</vt:lpstr>
      <vt:lpstr>Segoe UI</vt:lpstr>
      <vt:lpstr>Rabiohead</vt:lpstr>
      <vt:lpstr>Arial</vt:lpstr>
      <vt:lpstr>Wingdings</vt:lpstr>
      <vt:lpstr>Segoe UI Semibold</vt:lpstr>
      <vt:lpstr>Segoe UI </vt:lpstr>
      <vt:lpstr>Tema de Office</vt:lpstr>
      <vt:lpstr>PowerPoint Presentation</vt:lpstr>
      <vt:lpstr>PowerPoint Presentation</vt:lpstr>
      <vt:lpstr>Alfredo Jiménez Martín</vt:lpstr>
      <vt:lpstr>José Carlos García Graña</vt:lpstr>
      <vt:lpstr>Skype for Business: Step forward in  Universal Communications</vt:lpstr>
      <vt:lpstr>Agenda</vt:lpstr>
      <vt:lpstr>User Interface </vt:lpstr>
      <vt:lpstr>Client internals</vt:lpstr>
      <vt:lpstr>Skype (Consumer) Directory Search</vt:lpstr>
      <vt:lpstr>PowerPoint Presentation</vt:lpstr>
      <vt:lpstr>Supported Deployment matrix for  Skype Directory Search </vt:lpstr>
      <vt:lpstr>Deployment &amp; Configuration</vt:lpstr>
      <vt:lpstr>Topology Configuration</vt:lpstr>
      <vt:lpstr>Phone Features </vt:lpstr>
      <vt:lpstr>Phone Features in Skype for Business</vt:lpstr>
      <vt:lpstr>Call via Work</vt:lpstr>
      <vt:lpstr>Outbound call to external user (PSTN)</vt:lpstr>
      <vt:lpstr>Outbound call to internal user</vt:lpstr>
      <vt:lpstr>Inbound call from internal user</vt:lpstr>
      <vt:lpstr>Inbound call from external user (PSTN)</vt:lpstr>
      <vt:lpstr>User configuration</vt:lpstr>
      <vt:lpstr>Videoconference Features</vt:lpstr>
      <vt:lpstr>Video Devices Strategy</vt:lpstr>
      <vt:lpstr>Lync Room System Vs Surface Hub</vt:lpstr>
      <vt:lpstr>Video Interoperability Server (VIS) </vt:lpstr>
      <vt:lpstr>VIS to CUCM SIP Trunk Mode</vt:lpstr>
      <vt:lpstr>Supported Scenario – Cisco VTCs</vt:lpstr>
      <vt:lpstr>Hybrid Features</vt:lpstr>
      <vt:lpstr>Hybrid Coexistence</vt:lpstr>
      <vt:lpstr>Hybrid Manageability Improvements</vt:lpstr>
      <vt:lpstr>Features – Online, OnPremise, Hybrid</vt:lpstr>
      <vt:lpstr>Going BIG with Meetings</vt:lpstr>
      <vt:lpstr>Basic Building Blocks</vt:lpstr>
      <vt:lpstr>Scheduling a Broadcast</vt:lpstr>
      <vt:lpstr>Scheduling a Broadcast</vt:lpstr>
      <vt:lpstr>Produce using Skype for Business</vt:lpstr>
      <vt:lpstr>Attendee Experience</vt:lpstr>
      <vt:lpstr>Upgrade from Lync</vt:lpstr>
      <vt:lpstr>Upgrade Path </vt:lpstr>
      <vt:lpstr>Upgrade Prerequisites</vt:lpstr>
      <vt:lpstr>In-Place  Upgrade from Lync 2013 to Skype For Business 2015</vt:lpstr>
      <vt:lpstr>In-Place Upgrade Recommendations</vt:lpstr>
      <vt:lpstr>Offline Mode Upgrade from Lync 2013 to Skype For Business 2015</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Alfredo Jimenez Martin</cp:lastModifiedBy>
  <cp:revision>129</cp:revision>
  <dcterms:created xsi:type="dcterms:W3CDTF">2013-08-20T12:49:39Z</dcterms:created>
  <dcterms:modified xsi:type="dcterms:W3CDTF">2015-06-11T09:58:10Z</dcterms:modified>
</cp:coreProperties>
</file>